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6" r:id="rId4"/>
    <p:sldId id="258" r:id="rId5"/>
    <p:sldId id="259" r:id="rId6"/>
    <p:sldId id="260" r:id="rId7"/>
    <p:sldId id="281" r:id="rId8"/>
    <p:sldId id="282" r:id="rId9"/>
    <p:sldId id="285" r:id="rId10"/>
    <p:sldId id="283" r:id="rId11"/>
    <p:sldId id="276" r:id="rId12"/>
    <p:sldId id="277" r:id="rId13"/>
    <p:sldId id="279" r:id="rId14"/>
    <p:sldId id="280" r:id="rId15"/>
    <p:sldId id="278" r:id="rId16"/>
    <p:sldId id="270" r:id="rId17"/>
    <p:sldId id="274" r:id="rId18"/>
    <p:sldId id="275" r:id="rId19"/>
    <p:sldId id="271" r:id="rId20"/>
    <p:sldId id="272" r:id="rId21"/>
    <p:sldId id="288" r:id="rId22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8990F-68EA-4E73-9370-26E27823E5D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3CADB8-2F64-48A8-B186-4206D3500A7F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buNone/>
          </a:pPr>
          <a:endParaRPr lang="es-ES" sz="40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0447329-70D6-4912-8FAA-2ECEBEA6984C}" type="parTrans" cxnId="{A31FA4EC-D01D-4472-9C05-B87631943ABC}">
      <dgm:prSet/>
      <dgm:spPr/>
      <dgm:t>
        <a:bodyPr/>
        <a:lstStyle/>
        <a:p>
          <a:endParaRPr lang="es-ES"/>
        </a:p>
      </dgm:t>
    </dgm:pt>
    <dgm:pt modelId="{6548E625-27F9-42B3-B23D-AF9BCCDBEB28}" type="sibTrans" cxnId="{A31FA4EC-D01D-4472-9C05-B87631943ABC}">
      <dgm:prSet/>
      <dgm:spPr/>
      <dgm:t>
        <a:bodyPr/>
        <a:lstStyle/>
        <a:p>
          <a:endParaRPr lang="es-ES"/>
        </a:p>
      </dgm:t>
    </dgm:pt>
    <dgm:pt modelId="{57601079-AB1F-49D1-9A53-7144961EF968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dirty="0">
              <a:latin typeface="+mj-lt"/>
            </a:rPr>
            <a:t>Creado por George Mason University </a:t>
          </a:r>
        </a:p>
      </dgm:t>
    </dgm:pt>
    <dgm:pt modelId="{6BD786DF-B8C1-4DA3-9B8E-8381915DECBF}" type="parTrans" cxnId="{8BB7569F-B3E6-4027-AAB0-2D4FC5DBD8D3}">
      <dgm:prSet/>
      <dgm:spPr/>
      <dgm:t>
        <a:bodyPr/>
        <a:lstStyle/>
        <a:p>
          <a:endParaRPr lang="es-ES"/>
        </a:p>
      </dgm:t>
    </dgm:pt>
    <dgm:pt modelId="{71417EF3-79B5-4091-9845-E08E8B623FED}" type="sibTrans" cxnId="{8BB7569F-B3E6-4027-AAB0-2D4FC5DBD8D3}">
      <dgm:prSet/>
      <dgm:spPr/>
      <dgm:t>
        <a:bodyPr/>
        <a:lstStyle/>
        <a:p>
          <a:endParaRPr lang="es-ES"/>
        </a:p>
      </dgm:t>
    </dgm:pt>
    <dgm:pt modelId="{DF9E2575-4665-4A16-8246-2A0AD65B42CB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dirty="0">
              <a:latin typeface="+mj-lt"/>
            </a:rPr>
            <a:t>Código abierto</a:t>
          </a:r>
        </a:p>
      </dgm:t>
    </dgm:pt>
    <dgm:pt modelId="{25D7E047-ECB3-48A4-A507-C90A1D391DF5}" type="parTrans" cxnId="{19CEF470-999D-433A-B9E4-1C6EC32EDE74}">
      <dgm:prSet/>
      <dgm:spPr/>
      <dgm:t>
        <a:bodyPr/>
        <a:lstStyle/>
        <a:p>
          <a:endParaRPr lang="es-ES"/>
        </a:p>
      </dgm:t>
    </dgm:pt>
    <dgm:pt modelId="{A19432F0-08FB-4023-9CA9-73AD160EC4F9}" type="sibTrans" cxnId="{19CEF470-999D-433A-B9E4-1C6EC32EDE74}">
      <dgm:prSet/>
      <dgm:spPr/>
      <dgm:t>
        <a:bodyPr/>
        <a:lstStyle/>
        <a:p>
          <a:endParaRPr lang="es-ES"/>
        </a:p>
      </dgm:t>
    </dgm:pt>
    <dgm:pt modelId="{88D9CB3A-838A-44A4-82C9-BE7E5EF8F146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buNone/>
          </a:pPr>
          <a:r>
            <a:rPr lang="es-ES" sz="1600" b="1" dirty="0">
              <a:latin typeface="+mj-lt"/>
            </a:rPr>
            <a:t>Sincronización</a:t>
          </a:r>
          <a:r>
            <a:rPr lang="es-ES" sz="1600" b="1" dirty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rPr>
            <a:t> versión web y local</a:t>
          </a:r>
        </a:p>
        <a:p>
          <a:pPr algn="ctr">
            <a:buNone/>
          </a:pPr>
          <a:endParaRPr lang="es-ES" sz="1600" b="1" dirty="0">
            <a:solidFill>
              <a:sysClr val="windowText" lastClr="000000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B1757612-F663-44A1-BE21-F5670B5AE453}" type="parTrans" cxnId="{BB0D5999-F162-4AB0-91D7-12A252A2E3AA}">
      <dgm:prSet/>
      <dgm:spPr/>
      <dgm:t>
        <a:bodyPr/>
        <a:lstStyle/>
        <a:p>
          <a:endParaRPr lang="es-ES"/>
        </a:p>
      </dgm:t>
    </dgm:pt>
    <dgm:pt modelId="{4C900803-6E87-4B48-B08A-F0AF429B8AE4}" type="sibTrans" cxnId="{BB0D5999-F162-4AB0-91D7-12A252A2E3AA}">
      <dgm:prSet/>
      <dgm:spPr/>
      <dgm:t>
        <a:bodyPr/>
        <a:lstStyle/>
        <a:p>
          <a:endParaRPr lang="es-ES"/>
        </a:p>
      </dgm:t>
    </dgm:pt>
    <dgm:pt modelId="{64E5683F-361E-4753-9A5F-FBC891CF501A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dirty="0">
              <a:latin typeface="+mj-lt"/>
            </a:rPr>
            <a:t>7400 estilos distintos</a:t>
          </a:r>
        </a:p>
      </dgm:t>
    </dgm:pt>
    <dgm:pt modelId="{7803D6C9-F003-4181-864D-DF273C206BDB}" type="parTrans" cxnId="{B882E76A-AAB4-499D-BA1E-FC19A243019B}">
      <dgm:prSet/>
      <dgm:spPr/>
      <dgm:t>
        <a:bodyPr/>
        <a:lstStyle/>
        <a:p>
          <a:endParaRPr lang="es-ES"/>
        </a:p>
      </dgm:t>
    </dgm:pt>
    <dgm:pt modelId="{BCAB046E-20D2-41AD-8FF8-485EA96547F5}" type="sibTrans" cxnId="{B882E76A-AAB4-499D-BA1E-FC19A243019B}">
      <dgm:prSet/>
      <dgm:spPr/>
      <dgm:t>
        <a:bodyPr/>
        <a:lstStyle/>
        <a:p>
          <a:endParaRPr lang="es-ES"/>
        </a:p>
      </dgm:t>
    </dgm:pt>
    <dgm:pt modelId="{F5B242E6-C6DF-48C8-B3E0-425DA134582F}">
      <dgm:prSet/>
      <dgm:spPr/>
      <dgm:t>
        <a:bodyPr/>
        <a:lstStyle/>
        <a:p>
          <a:endParaRPr lang="es-ES"/>
        </a:p>
      </dgm:t>
    </dgm:pt>
    <dgm:pt modelId="{E36A3570-81BA-41DD-839E-6F34114FACA9}" type="parTrans" cxnId="{A90ED5D9-8AB5-43BB-B727-77A9C65A7B7F}">
      <dgm:prSet/>
      <dgm:spPr/>
      <dgm:t>
        <a:bodyPr/>
        <a:lstStyle/>
        <a:p>
          <a:endParaRPr lang="es-ES"/>
        </a:p>
      </dgm:t>
    </dgm:pt>
    <dgm:pt modelId="{1EA1C9F2-BB9F-428E-AD0E-7B9FEEA87D2F}" type="sibTrans" cxnId="{A90ED5D9-8AB5-43BB-B727-77A9C65A7B7F}">
      <dgm:prSet/>
      <dgm:spPr/>
      <dgm:t>
        <a:bodyPr/>
        <a:lstStyle/>
        <a:p>
          <a:endParaRPr lang="es-ES"/>
        </a:p>
      </dgm:t>
    </dgm:pt>
    <dgm:pt modelId="{CF807797-C215-4A8E-B793-A3C1ADBE605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dirty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rPr>
            <a:t>300MB. Almacenamiento </a:t>
          </a:r>
        </a:p>
      </dgm:t>
    </dgm:pt>
    <dgm:pt modelId="{DBD495A8-B8FB-4DB5-8093-837D06F7F15D}" type="parTrans" cxnId="{BD166396-5580-4DB9-BC2C-EDE902187400}">
      <dgm:prSet/>
      <dgm:spPr/>
      <dgm:t>
        <a:bodyPr/>
        <a:lstStyle/>
        <a:p>
          <a:endParaRPr lang="es-ES"/>
        </a:p>
      </dgm:t>
    </dgm:pt>
    <dgm:pt modelId="{1CA3D518-BA3C-4AF5-9716-47D58615843C}" type="sibTrans" cxnId="{BD166396-5580-4DB9-BC2C-EDE902187400}">
      <dgm:prSet/>
      <dgm:spPr/>
      <dgm:t>
        <a:bodyPr/>
        <a:lstStyle/>
        <a:p>
          <a:endParaRPr lang="es-ES"/>
        </a:p>
      </dgm:t>
    </dgm:pt>
    <dgm:pt modelId="{046B0438-E7EF-43F6-9C37-FAE38D41AFAB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600" b="1" dirty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rPr>
            <a:t>+35 </a:t>
          </a:r>
          <a:r>
            <a:rPr lang="es-ES" sz="1600" b="1" dirty="0">
              <a:latin typeface="+mj-lt"/>
            </a:rPr>
            <a:t>idiomas</a:t>
          </a:r>
          <a:endParaRPr lang="es-ES" sz="1600" b="1" dirty="0">
            <a:solidFill>
              <a:sysClr val="windowText" lastClr="000000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3F027DED-9E36-4853-AA4B-18B1127EDC8E}" type="parTrans" cxnId="{DB593F65-815A-4074-9460-03BE08384A43}">
      <dgm:prSet/>
      <dgm:spPr/>
      <dgm:t>
        <a:bodyPr/>
        <a:lstStyle/>
        <a:p>
          <a:endParaRPr lang="es-ES"/>
        </a:p>
      </dgm:t>
    </dgm:pt>
    <dgm:pt modelId="{D499A26F-CD27-4234-845E-C5912BF71031}" type="sibTrans" cxnId="{DB593F65-815A-4074-9460-03BE08384A43}">
      <dgm:prSet/>
      <dgm:spPr/>
      <dgm:t>
        <a:bodyPr/>
        <a:lstStyle/>
        <a:p>
          <a:endParaRPr lang="es-ES"/>
        </a:p>
      </dgm:t>
    </dgm:pt>
    <dgm:pt modelId="{8CAD4468-11E2-4615-AB6B-F788B7A3A9E8}" type="pres">
      <dgm:prSet presAssocID="{8BD8990F-68EA-4E73-9370-26E27823E5D1}" presName="composite" presStyleCnt="0">
        <dgm:presLayoutVars>
          <dgm:chMax val="1"/>
          <dgm:dir/>
          <dgm:resizeHandles val="exact"/>
        </dgm:presLayoutVars>
      </dgm:prSet>
      <dgm:spPr/>
    </dgm:pt>
    <dgm:pt modelId="{DA1CE940-C4D0-464D-B3D6-808390CCA9D3}" type="pres">
      <dgm:prSet presAssocID="{8BD8990F-68EA-4E73-9370-26E27823E5D1}" presName="radial" presStyleCnt="0">
        <dgm:presLayoutVars>
          <dgm:animLvl val="ctr"/>
        </dgm:presLayoutVars>
      </dgm:prSet>
      <dgm:spPr/>
    </dgm:pt>
    <dgm:pt modelId="{92646F0B-0367-470A-B231-5B070B902717}" type="pres">
      <dgm:prSet presAssocID="{BB3CADB8-2F64-48A8-B186-4206D3500A7F}" presName="centerShape" presStyleLbl="vennNode1" presStyleIdx="0" presStyleCnt="7"/>
      <dgm:spPr>
        <a:xfrm>
          <a:off x="2882527" y="1160502"/>
          <a:ext cx="2891076" cy="2891076"/>
        </a:xfrm>
        <a:prstGeom prst="ellipse">
          <a:avLst/>
        </a:prstGeom>
      </dgm:spPr>
    </dgm:pt>
    <dgm:pt modelId="{19122982-0365-4BA2-847B-E8A8FDCCC7C5}" type="pres">
      <dgm:prSet presAssocID="{57601079-AB1F-49D1-9A53-7144961EF968}" presName="node" presStyleLbl="vennNode1" presStyleIdx="1" presStyleCnt="7" custScaleX="117048" custScaleY="105992">
        <dgm:presLayoutVars>
          <dgm:bulletEnabled val="1"/>
        </dgm:presLayoutVars>
      </dgm:prSet>
      <dgm:spPr>
        <a:xfrm>
          <a:off x="3605296" y="516"/>
          <a:ext cx="1445538" cy="1445538"/>
        </a:xfrm>
        <a:prstGeom prst="ellipse">
          <a:avLst/>
        </a:prstGeom>
      </dgm:spPr>
    </dgm:pt>
    <dgm:pt modelId="{22E09038-92C9-46A4-8AA0-05C99D98559D}" type="pres">
      <dgm:prSet presAssocID="{DF9E2575-4665-4A16-8246-2A0AD65B42CB}" presName="node" presStyleLbl="vennNode1" presStyleIdx="2" presStyleCnt="7" custScaleX="117048" custScaleY="105992">
        <dgm:presLayoutVars>
          <dgm:bulletEnabled val="1"/>
        </dgm:presLayoutVars>
      </dgm:prSet>
      <dgm:spPr>
        <a:xfrm>
          <a:off x="5235810" y="941893"/>
          <a:ext cx="1445538" cy="1445538"/>
        </a:xfrm>
        <a:prstGeom prst="ellipse">
          <a:avLst/>
        </a:prstGeom>
      </dgm:spPr>
    </dgm:pt>
    <dgm:pt modelId="{ACBB37F8-EBD0-444C-8671-A427DB9A8E8F}" type="pres">
      <dgm:prSet presAssocID="{88D9CB3A-838A-44A4-82C9-BE7E5EF8F146}" presName="node" presStyleLbl="vennNode1" presStyleIdx="3" presStyleCnt="7" custScaleX="117048" custScaleY="105992">
        <dgm:presLayoutVars>
          <dgm:bulletEnabled val="1"/>
        </dgm:presLayoutVars>
      </dgm:prSet>
      <dgm:spPr>
        <a:xfrm>
          <a:off x="5249651" y="2678230"/>
          <a:ext cx="1417856" cy="1738375"/>
        </a:xfrm>
        <a:prstGeom prst="ellipse">
          <a:avLst/>
        </a:prstGeom>
      </dgm:spPr>
    </dgm:pt>
    <dgm:pt modelId="{5643D4CE-C2EC-4154-A53C-216050F83D15}" type="pres">
      <dgm:prSet presAssocID="{CF807797-C215-4A8E-B793-A3C1ADBE6058}" presName="node" presStyleLbl="vennNode1" presStyleIdx="4" presStyleCnt="7" custScaleX="117048" custScaleY="105992">
        <dgm:presLayoutVars>
          <dgm:bulletEnabled val="1"/>
        </dgm:presLayoutVars>
      </dgm:prSet>
      <dgm:spPr>
        <a:xfrm>
          <a:off x="3605296" y="3766026"/>
          <a:ext cx="1445538" cy="1445538"/>
        </a:xfrm>
        <a:prstGeom prst="ellipse">
          <a:avLst/>
        </a:prstGeom>
      </dgm:spPr>
    </dgm:pt>
    <dgm:pt modelId="{71CC0A15-6831-46CD-A95B-B3E62D35F7F4}" type="pres">
      <dgm:prSet presAssocID="{046B0438-E7EF-43F6-9C37-FAE38D41AFAB}" presName="node" presStyleLbl="vennNode1" presStyleIdx="5" presStyleCnt="7" custScaleX="117048" custScaleY="105992">
        <dgm:presLayoutVars>
          <dgm:bulletEnabled val="1"/>
        </dgm:presLayoutVars>
      </dgm:prSet>
      <dgm:spPr>
        <a:xfrm>
          <a:off x="1974782" y="2824649"/>
          <a:ext cx="1445538" cy="1445538"/>
        </a:xfrm>
        <a:prstGeom prst="ellipse">
          <a:avLst/>
        </a:prstGeom>
      </dgm:spPr>
    </dgm:pt>
    <dgm:pt modelId="{F188EDDD-CF66-4D0A-8B96-CC67D2EDB810}" type="pres">
      <dgm:prSet presAssocID="{64E5683F-361E-4753-9A5F-FBC891CF501A}" presName="node" presStyleLbl="vennNode1" presStyleIdx="6" presStyleCnt="7" custScaleX="117048" custScaleY="105992">
        <dgm:presLayoutVars>
          <dgm:bulletEnabled val="1"/>
        </dgm:presLayoutVars>
      </dgm:prSet>
      <dgm:spPr>
        <a:xfrm>
          <a:off x="1974779" y="1003734"/>
          <a:ext cx="1445538" cy="1445538"/>
        </a:xfrm>
        <a:prstGeom prst="flowChartConnector">
          <a:avLst/>
        </a:prstGeom>
      </dgm:spPr>
    </dgm:pt>
  </dgm:ptLst>
  <dgm:cxnLst>
    <dgm:cxn modelId="{EA077C11-54F3-4301-AF36-FFCB3510D106}" type="presOf" srcId="{64E5683F-361E-4753-9A5F-FBC891CF501A}" destId="{F188EDDD-CF66-4D0A-8B96-CC67D2EDB810}" srcOrd="0" destOrd="0" presId="urn:microsoft.com/office/officeart/2005/8/layout/radial3"/>
    <dgm:cxn modelId="{DB593F65-815A-4074-9460-03BE08384A43}" srcId="{BB3CADB8-2F64-48A8-B186-4206D3500A7F}" destId="{046B0438-E7EF-43F6-9C37-FAE38D41AFAB}" srcOrd="4" destOrd="0" parTransId="{3F027DED-9E36-4853-AA4B-18B1127EDC8E}" sibTransId="{D499A26F-CD27-4234-845E-C5912BF71031}"/>
    <dgm:cxn modelId="{EB63EE68-4FD3-4BB7-8768-4A6FC92C000F}" type="presOf" srcId="{88D9CB3A-838A-44A4-82C9-BE7E5EF8F146}" destId="{ACBB37F8-EBD0-444C-8671-A427DB9A8E8F}" srcOrd="0" destOrd="0" presId="urn:microsoft.com/office/officeart/2005/8/layout/radial3"/>
    <dgm:cxn modelId="{B882E76A-AAB4-499D-BA1E-FC19A243019B}" srcId="{BB3CADB8-2F64-48A8-B186-4206D3500A7F}" destId="{64E5683F-361E-4753-9A5F-FBC891CF501A}" srcOrd="5" destOrd="0" parTransId="{7803D6C9-F003-4181-864D-DF273C206BDB}" sibTransId="{BCAB046E-20D2-41AD-8FF8-485EA96547F5}"/>
    <dgm:cxn modelId="{19CEF470-999D-433A-B9E4-1C6EC32EDE74}" srcId="{BB3CADB8-2F64-48A8-B186-4206D3500A7F}" destId="{DF9E2575-4665-4A16-8246-2A0AD65B42CB}" srcOrd="1" destOrd="0" parTransId="{25D7E047-ECB3-48A4-A507-C90A1D391DF5}" sibTransId="{A19432F0-08FB-4023-9CA9-73AD160EC4F9}"/>
    <dgm:cxn modelId="{A86B8E51-416D-4BE3-A01F-796E714AC302}" type="presOf" srcId="{DF9E2575-4665-4A16-8246-2A0AD65B42CB}" destId="{22E09038-92C9-46A4-8AA0-05C99D98559D}" srcOrd="0" destOrd="0" presId="urn:microsoft.com/office/officeart/2005/8/layout/radial3"/>
    <dgm:cxn modelId="{17EE7B89-D38B-4F2D-8F16-205509937F4D}" type="presOf" srcId="{CF807797-C215-4A8E-B793-A3C1ADBE6058}" destId="{5643D4CE-C2EC-4154-A53C-216050F83D15}" srcOrd="0" destOrd="0" presId="urn:microsoft.com/office/officeart/2005/8/layout/radial3"/>
    <dgm:cxn modelId="{1B91538E-F592-44E0-AFCC-6A19507B2E75}" type="presOf" srcId="{57601079-AB1F-49D1-9A53-7144961EF968}" destId="{19122982-0365-4BA2-847B-E8A8FDCCC7C5}" srcOrd="0" destOrd="0" presId="urn:microsoft.com/office/officeart/2005/8/layout/radial3"/>
    <dgm:cxn modelId="{BD166396-5580-4DB9-BC2C-EDE902187400}" srcId="{BB3CADB8-2F64-48A8-B186-4206D3500A7F}" destId="{CF807797-C215-4A8E-B793-A3C1ADBE6058}" srcOrd="3" destOrd="0" parTransId="{DBD495A8-B8FB-4DB5-8093-837D06F7F15D}" sibTransId="{1CA3D518-BA3C-4AF5-9716-47D58615843C}"/>
    <dgm:cxn modelId="{86FBF496-21F1-4A57-B065-18501C35E263}" type="presOf" srcId="{046B0438-E7EF-43F6-9C37-FAE38D41AFAB}" destId="{71CC0A15-6831-46CD-A95B-B3E62D35F7F4}" srcOrd="0" destOrd="0" presId="urn:microsoft.com/office/officeart/2005/8/layout/radial3"/>
    <dgm:cxn modelId="{BB0D5999-F162-4AB0-91D7-12A252A2E3AA}" srcId="{BB3CADB8-2F64-48A8-B186-4206D3500A7F}" destId="{88D9CB3A-838A-44A4-82C9-BE7E5EF8F146}" srcOrd="2" destOrd="0" parTransId="{B1757612-F663-44A1-BE21-F5670B5AE453}" sibTransId="{4C900803-6E87-4B48-B08A-F0AF429B8AE4}"/>
    <dgm:cxn modelId="{8BB7569F-B3E6-4027-AAB0-2D4FC5DBD8D3}" srcId="{BB3CADB8-2F64-48A8-B186-4206D3500A7F}" destId="{57601079-AB1F-49D1-9A53-7144961EF968}" srcOrd="0" destOrd="0" parTransId="{6BD786DF-B8C1-4DA3-9B8E-8381915DECBF}" sibTransId="{71417EF3-79B5-4091-9845-E08E8B623FED}"/>
    <dgm:cxn modelId="{80105FB1-D5B4-43E7-BC3B-B581D885F29D}" type="presOf" srcId="{8BD8990F-68EA-4E73-9370-26E27823E5D1}" destId="{8CAD4468-11E2-4615-AB6B-F788B7A3A9E8}" srcOrd="0" destOrd="0" presId="urn:microsoft.com/office/officeart/2005/8/layout/radial3"/>
    <dgm:cxn modelId="{A90ED5D9-8AB5-43BB-B727-77A9C65A7B7F}" srcId="{8BD8990F-68EA-4E73-9370-26E27823E5D1}" destId="{F5B242E6-C6DF-48C8-B3E0-425DA134582F}" srcOrd="1" destOrd="0" parTransId="{E36A3570-81BA-41DD-839E-6F34114FACA9}" sibTransId="{1EA1C9F2-BB9F-428E-AD0E-7B9FEEA87D2F}"/>
    <dgm:cxn modelId="{A31FA4EC-D01D-4472-9C05-B87631943ABC}" srcId="{8BD8990F-68EA-4E73-9370-26E27823E5D1}" destId="{BB3CADB8-2F64-48A8-B186-4206D3500A7F}" srcOrd="0" destOrd="0" parTransId="{A0447329-70D6-4912-8FAA-2ECEBEA6984C}" sibTransId="{6548E625-27F9-42B3-B23D-AF9BCCDBEB28}"/>
    <dgm:cxn modelId="{E823A4FB-621E-4DD1-B9D2-13ED580CA73F}" type="presOf" srcId="{BB3CADB8-2F64-48A8-B186-4206D3500A7F}" destId="{92646F0B-0367-470A-B231-5B070B902717}" srcOrd="0" destOrd="0" presId="urn:microsoft.com/office/officeart/2005/8/layout/radial3"/>
    <dgm:cxn modelId="{B01E904C-018F-4760-A2CD-3C6F3F290865}" type="presParOf" srcId="{8CAD4468-11E2-4615-AB6B-F788B7A3A9E8}" destId="{DA1CE940-C4D0-464D-B3D6-808390CCA9D3}" srcOrd="0" destOrd="0" presId="urn:microsoft.com/office/officeart/2005/8/layout/radial3"/>
    <dgm:cxn modelId="{7D7286CC-2DB3-47EF-B016-93972A5DDE1D}" type="presParOf" srcId="{DA1CE940-C4D0-464D-B3D6-808390CCA9D3}" destId="{92646F0B-0367-470A-B231-5B070B902717}" srcOrd="0" destOrd="0" presId="urn:microsoft.com/office/officeart/2005/8/layout/radial3"/>
    <dgm:cxn modelId="{BFDC7AF9-5CC8-482D-B677-C4241B8FDD47}" type="presParOf" srcId="{DA1CE940-C4D0-464D-B3D6-808390CCA9D3}" destId="{19122982-0365-4BA2-847B-E8A8FDCCC7C5}" srcOrd="1" destOrd="0" presId="urn:microsoft.com/office/officeart/2005/8/layout/radial3"/>
    <dgm:cxn modelId="{86343B15-CE6E-4148-86BC-B1A25504812D}" type="presParOf" srcId="{DA1CE940-C4D0-464D-B3D6-808390CCA9D3}" destId="{22E09038-92C9-46A4-8AA0-05C99D98559D}" srcOrd="2" destOrd="0" presId="urn:microsoft.com/office/officeart/2005/8/layout/radial3"/>
    <dgm:cxn modelId="{6233029D-FCEF-4FEF-AE2F-409049D1DEBB}" type="presParOf" srcId="{DA1CE940-C4D0-464D-B3D6-808390CCA9D3}" destId="{ACBB37F8-EBD0-444C-8671-A427DB9A8E8F}" srcOrd="3" destOrd="0" presId="urn:microsoft.com/office/officeart/2005/8/layout/radial3"/>
    <dgm:cxn modelId="{82911CE9-07E9-4A58-BE46-AA30A5C1E223}" type="presParOf" srcId="{DA1CE940-C4D0-464D-B3D6-808390CCA9D3}" destId="{5643D4CE-C2EC-4154-A53C-216050F83D15}" srcOrd="4" destOrd="0" presId="urn:microsoft.com/office/officeart/2005/8/layout/radial3"/>
    <dgm:cxn modelId="{2AD738F7-F339-452B-86ED-6C60DA7DD1EC}" type="presParOf" srcId="{DA1CE940-C4D0-464D-B3D6-808390CCA9D3}" destId="{71CC0A15-6831-46CD-A95B-B3E62D35F7F4}" srcOrd="5" destOrd="0" presId="urn:microsoft.com/office/officeart/2005/8/layout/radial3"/>
    <dgm:cxn modelId="{FC94A609-723E-4777-A28E-55D6F2ED67C6}" type="presParOf" srcId="{DA1CE940-C4D0-464D-B3D6-808390CCA9D3}" destId="{F188EDDD-CF66-4D0A-8B96-CC67D2EDB81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46997-80D6-44AF-BA4C-BDB32A6DD08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9A1961-A7EC-4F96-9EA6-FB29B5DEFB1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3978006" y="1984429"/>
          <a:ext cx="2921558" cy="3063199"/>
        </a:xfrm>
        <a:prstGeom prst="gear9">
          <a:avLst/>
        </a:prstGeom>
        <a:gradFill rotWithShape="1">
          <a:gsLst>
            <a:gs pos="0">
              <a:srgbClr val="70AD47">
                <a:lumMod val="110000"/>
                <a:satMod val="105000"/>
                <a:tint val="67000"/>
              </a:srgbClr>
            </a:gs>
            <a:gs pos="50000">
              <a:srgbClr val="70AD47">
                <a:lumMod val="105000"/>
                <a:satMod val="103000"/>
                <a:tint val="73000"/>
              </a:srgbClr>
            </a:gs>
            <a:gs pos="100000">
              <a:srgbClr val="70AD47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Inicio de trabajo de investigación</a:t>
          </a:r>
        </a:p>
      </dgm:t>
    </dgm:pt>
    <dgm:pt modelId="{EBC2E018-CAB8-4223-99A6-9320F533C2B7}" type="parTrans" cxnId="{15791C10-E108-4B98-9086-1A717ADC47B6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D1D53-9D8D-40D9-A69B-1F138CDB62AD}" type="sibTrans" cxnId="{15791C10-E108-4B98-9086-1A717ADC47B6}">
      <dgm:prSet/>
      <dgm:spPr>
        <a:xfrm rot="399837">
          <a:off x="3659307" y="1526086"/>
          <a:ext cx="3739595" cy="3920895"/>
        </a:xfrm>
        <a:prstGeom prst="circularArrow">
          <a:avLst>
            <a:gd name="adj1" fmla="val 4687"/>
            <a:gd name="adj2" fmla="val 299029"/>
            <a:gd name="adj3" fmla="val 2529770"/>
            <a:gd name="adj4" fmla="val 15832275"/>
            <a:gd name="adj5" fmla="val 5469"/>
          </a:avLst>
        </a:prstGeom>
        <a:solidFill>
          <a:srgbClr val="70AD47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A11064-C735-46D5-9131-128B0B717C5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 rot="20700000">
          <a:off x="3662126" y="37437"/>
          <a:ext cx="2157067" cy="2258122"/>
        </a:xfrm>
        <a:prstGeom prst="gear6">
          <a:avLst/>
        </a:prstGeo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Delimitar el tema</a:t>
          </a:r>
        </a:p>
      </dgm:t>
    </dgm:pt>
    <dgm:pt modelId="{3DB0AA06-BBAE-43EA-8964-03D2FE85765E}" type="parTrans" cxnId="{B19F49C4-E9A5-42A9-A2E1-6DF26ED5EB7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A0C7B-30C5-45E5-9671-64EA7D7F0C0F}" type="sibTrans" cxnId="{B19F49C4-E9A5-42A9-A2E1-6DF26ED5EB7A}">
      <dgm:prSet/>
      <dgm:spPr>
        <a:xfrm rot="1971401">
          <a:off x="2627684" y="277197"/>
          <a:ext cx="2813175" cy="29474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70AD47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0BC88-992B-457C-83BA-A37E1C7A1911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1669562" y="1276679"/>
          <a:ext cx="2414755" cy="2492498"/>
        </a:xfrm>
        <a:prstGeom prst="gear6">
          <a:avLst/>
        </a:prstGeom>
        <a:gradFill rotWithShape="1">
          <a:gsLst>
            <a:gs pos="0">
              <a:srgbClr val="A5A5A5">
                <a:lumMod val="110000"/>
                <a:satMod val="105000"/>
                <a:tint val="67000"/>
              </a:srgbClr>
            </a:gs>
            <a:gs pos="50000">
              <a:srgbClr val="A5A5A5">
                <a:lumMod val="105000"/>
                <a:satMod val="103000"/>
                <a:tint val="73000"/>
              </a:srgbClr>
            </a:gs>
            <a:gs pos="100000">
              <a:srgbClr val="A5A5A5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A5A5A5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Revisión bibliográfica </a:t>
          </a:r>
        </a:p>
      </dgm:t>
    </dgm:pt>
    <dgm:pt modelId="{02D2150B-C37E-4F5F-ABBC-A058D25BA7D8}" type="sibTrans" cxnId="{4DE92DC6-A3E5-4EB9-8ABC-1641660F529F}">
      <dgm:prSet/>
      <dgm:spPr>
        <a:xfrm rot="4046054" flipV="1">
          <a:off x="2893446" y="3579067"/>
          <a:ext cx="48294" cy="48294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27964E-76DC-4858-9135-E2471CD5D680}" type="parTrans" cxnId="{4DE92DC6-A3E5-4EB9-8ABC-1641660F529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67A41-A57C-442B-901F-29C8F8A3CF25}" type="pres">
      <dgm:prSet presAssocID="{60A46997-80D6-44AF-BA4C-BDB32A6DD08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42C6297-8E1B-417C-9E35-75A6518F801B}" type="pres">
      <dgm:prSet presAssocID="{E79A1961-A7EC-4F96-9EA6-FB29B5DEFB18}" presName="gear1" presStyleLbl="node1" presStyleIdx="0" presStyleCnt="3" custScaleX="121014" custScaleY="109819" custLinFactNeighborX="9234" custLinFactNeighborY="1699">
        <dgm:presLayoutVars>
          <dgm:chMax val="1"/>
          <dgm:bulletEnabled val="1"/>
        </dgm:presLayoutVars>
      </dgm:prSet>
      <dgm:spPr/>
    </dgm:pt>
    <dgm:pt modelId="{0143DB5F-018C-4DE2-A655-9643BF5BD27C}" type="pres">
      <dgm:prSet presAssocID="{E79A1961-A7EC-4F96-9EA6-FB29B5DEFB18}" presName="gear1srcNode" presStyleLbl="node1" presStyleIdx="0" presStyleCnt="3"/>
      <dgm:spPr/>
    </dgm:pt>
    <dgm:pt modelId="{DBF3699C-DE18-4145-B0C1-73E600CCB243}" type="pres">
      <dgm:prSet presAssocID="{E79A1961-A7EC-4F96-9EA6-FB29B5DEFB18}" presName="gear1dstNode" presStyleLbl="node1" presStyleIdx="0" presStyleCnt="3"/>
      <dgm:spPr/>
    </dgm:pt>
    <dgm:pt modelId="{EEFF6676-77E5-43A4-A883-C869632406E9}" type="pres">
      <dgm:prSet presAssocID="{89A0BC88-992B-457C-83BA-A37E1C7A1911}" presName="gear2" presStyleLbl="node1" presStyleIdx="1" presStyleCnt="3" custScaleX="134354" custScaleY="131024" custLinFactNeighborX="-20760">
        <dgm:presLayoutVars>
          <dgm:chMax val="1"/>
          <dgm:bulletEnabled val="1"/>
        </dgm:presLayoutVars>
      </dgm:prSet>
      <dgm:spPr/>
    </dgm:pt>
    <dgm:pt modelId="{B9395400-14B7-4E15-BF81-90E8D3AC15B6}" type="pres">
      <dgm:prSet presAssocID="{89A0BC88-992B-457C-83BA-A37E1C7A1911}" presName="gear2srcNode" presStyleLbl="node1" presStyleIdx="1" presStyleCnt="3"/>
      <dgm:spPr/>
    </dgm:pt>
    <dgm:pt modelId="{7D452893-64D1-41E6-B0F0-D9CAE3AC1553}" type="pres">
      <dgm:prSet presAssocID="{89A0BC88-992B-457C-83BA-A37E1C7A1911}" presName="gear2dstNode" presStyleLbl="node1" presStyleIdx="1" presStyleCnt="3"/>
      <dgm:spPr/>
    </dgm:pt>
    <dgm:pt modelId="{D1798368-B390-49EA-803B-86AF306CD1D0}" type="pres">
      <dgm:prSet presAssocID="{F2A11064-C735-46D5-9131-128B0B717C5C}" presName="gear3" presStyleLbl="node1" presStyleIdx="2" presStyleCnt="3" custScaleX="150567" custScaleY="133943" custLinFactNeighborX="17016" custLinFactNeighborY="-3107"/>
      <dgm:spPr/>
    </dgm:pt>
    <dgm:pt modelId="{03A9A5CF-CDD2-44A6-8AEC-A06E1D04A7C6}" type="pres">
      <dgm:prSet presAssocID="{F2A11064-C735-46D5-9131-128B0B717C5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A9D5922-071C-4E33-A939-D6E633A9E9BF}" type="pres">
      <dgm:prSet presAssocID="{F2A11064-C735-46D5-9131-128B0B717C5C}" presName="gear3srcNode" presStyleLbl="node1" presStyleIdx="2" presStyleCnt="3"/>
      <dgm:spPr/>
    </dgm:pt>
    <dgm:pt modelId="{3625A713-49B9-483F-98C3-049C5417DE4E}" type="pres">
      <dgm:prSet presAssocID="{F2A11064-C735-46D5-9131-128B0B717C5C}" presName="gear3dstNode" presStyleLbl="node1" presStyleIdx="2" presStyleCnt="3"/>
      <dgm:spPr/>
    </dgm:pt>
    <dgm:pt modelId="{30DE1080-34DA-423B-990E-11F4436E715F}" type="pres">
      <dgm:prSet presAssocID="{6BDD1D53-9D8D-40D9-A69B-1F138CDB62AD}" presName="connector1" presStyleLbl="sibTrans2D1" presStyleIdx="0" presStyleCnt="3" custAng="399837" custScaleX="109651" custScaleY="114967" custLinFactNeighborX="4721" custLinFactNeighborY="107"/>
      <dgm:spPr/>
    </dgm:pt>
    <dgm:pt modelId="{FD38B52C-E660-440E-90D0-23C9689CA33A}" type="pres">
      <dgm:prSet presAssocID="{02D2150B-C37E-4F5F-ABBC-A058D25BA7D8}" presName="connector2" presStyleLbl="sibTrans2D1" presStyleIdx="1" presStyleCnt="3" custAng="17553946" custFlipVert="1" custScaleX="1949" custScaleY="1949" custLinFactNeighborX="-11644" custLinFactNeighborY="50113"/>
      <dgm:spPr/>
    </dgm:pt>
    <dgm:pt modelId="{78239C87-01FC-48F5-B5F6-D9BE005C7D24}" type="pres">
      <dgm:prSet presAssocID="{064A0C7B-30C5-45E5-9671-64EA7D7F0C0F}" presName="connector3" presStyleLbl="sibTrans2D1" presStyleIdx="2" presStyleCnt="3" custAng="1971401" custScaleX="105296" custScaleY="110322" custLinFactNeighborX="-9660" custLinFactNeighborY="23077"/>
      <dgm:spPr/>
    </dgm:pt>
  </dgm:ptLst>
  <dgm:cxnLst>
    <dgm:cxn modelId="{05A3ED0E-8D34-47D9-AA1A-0AD462434EB4}" type="presOf" srcId="{E79A1961-A7EC-4F96-9EA6-FB29B5DEFB18}" destId="{DBF3699C-DE18-4145-B0C1-73E600CCB243}" srcOrd="2" destOrd="0" presId="urn:microsoft.com/office/officeart/2005/8/layout/gear1"/>
    <dgm:cxn modelId="{15791C10-E108-4B98-9086-1A717ADC47B6}" srcId="{60A46997-80D6-44AF-BA4C-BDB32A6DD08B}" destId="{E79A1961-A7EC-4F96-9EA6-FB29B5DEFB18}" srcOrd="0" destOrd="0" parTransId="{EBC2E018-CAB8-4223-99A6-9320F533C2B7}" sibTransId="{6BDD1D53-9D8D-40D9-A69B-1F138CDB62AD}"/>
    <dgm:cxn modelId="{DB7CE415-511C-4126-A08D-416C9010CB2E}" type="presOf" srcId="{064A0C7B-30C5-45E5-9671-64EA7D7F0C0F}" destId="{78239C87-01FC-48F5-B5F6-D9BE005C7D24}" srcOrd="0" destOrd="0" presId="urn:microsoft.com/office/officeart/2005/8/layout/gear1"/>
    <dgm:cxn modelId="{D61F781B-BA7F-4C0B-B5D7-9C161BC7F443}" type="presOf" srcId="{89A0BC88-992B-457C-83BA-A37E1C7A1911}" destId="{7D452893-64D1-41E6-B0F0-D9CAE3AC1553}" srcOrd="2" destOrd="0" presId="urn:microsoft.com/office/officeart/2005/8/layout/gear1"/>
    <dgm:cxn modelId="{5EA07C1D-E0BB-4FA1-9D92-768111F35DD7}" type="presOf" srcId="{E79A1961-A7EC-4F96-9EA6-FB29B5DEFB18}" destId="{0143DB5F-018C-4DE2-A655-9643BF5BD27C}" srcOrd="1" destOrd="0" presId="urn:microsoft.com/office/officeart/2005/8/layout/gear1"/>
    <dgm:cxn modelId="{E3A2D41F-6E34-41BE-9781-9ACC3FE04743}" type="presOf" srcId="{F2A11064-C735-46D5-9131-128B0B717C5C}" destId="{DA9D5922-071C-4E33-A939-D6E633A9E9BF}" srcOrd="2" destOrd="0" presId="urn:microsoft.com/office/officeart/2005/8/layout/gear1"/>
    <dgm:cxn modelId="{F53F8A39-09AF-4FED-9563-C59B4C207BA2}" type="presOf" srcId="{F2A11064-C735-46D5-9131-128B0B717C5C}" destId="{3625A713-49B9-483F-98C3-049C5417DE4E}" srcOrd="3" destOrd="0" presId="urn:microsoft.com/office/officeart/2005/8/layout/gear1"/>
    <dgm:cxn modelId="{3F34B75C-265F-40B4-99AE-919299F2294C}" type="presOf" srcId="{02D2150B-C37E-4F5F-ABBC-A058D25BA7D8}" destId="{FD38B52C-E660-440E-90D0-23C9689CA33A}" srcOrd="0" destOrd="0" presId="urn:microsoft.com/office/officeart/2005/8/layout/gear1"/>
    <dgm:cxn modelId="{E222F75C-FAE5-41F5-8653-6A47864C4A5A}" type="presOf" srcId="{60A46997-80D6-44AF-BA4C-BDB32A6DD08B}" destId="{BFC67A41-A57C-442B-901F-29C8F8A3CF25}" srcOrd="0" destOrd="0" presId="urn:microsoft.com/office/officeart/2005/8/layout/gear1"/>
    <dgm:cxn modelId="{30182051-2626-480E-83C8-8A41C8DE11FB}" type="presOf" srcId="{F2A11064-C735-46D5-9131-128B0B717C5C}" destId="{D1798368-B390-49EA-803B-86AF306CD1D0}" srcOrd="0" destOrd="0" presId="urn:microsoft.com/office/officeart/2005/8/layout/gear1"/>
    <dgm:cxn modelId="{CD247B88-03E3-4B26-B912-A1C47A58D38D}" type="presOf" srcId="{6BDD1D53-9D8D-40D9-A69B-1F138CDB62AD}" destId="{30DE1080-34DA-423B-990E-11F4436E715F}" srcOrd="0" destOrd="0" presId="urn:microsoft.com/office/officeart/2005/8/layout/gear1"/>
    <dgm:cxn modelId="{216FD290-3B80-4165-A9BA-E0A6FEA5E176}" type="presOf" srcId="{E79A1961-A7EC-4F96-9EA6-FB29B5DEFB18}" destId="{A42C6297-8E1B-417C-9E35-75A6518F801B}" srcOrd="0" destOrd="0" presId="urn:microsoft.com/office/officeart/2005/8/layout/gear1"/>
    <dgm:cxn modelId="{5DD541A5-B6B2-4DA0-943D-4036D21D995F}" type="presOf" srcId="{89A0BC88-992B-457C-83BA-A37E1C7A1911}" destId="{B9395400-14B7-4E15-BF81-90E8D3AC15B6}" srcOrd="1" destOrd="0" presId="urn:microsoft.com/office/officeart/2005/8/layout/gear1"/>
    <dgm:cxn modelId="{9BC792AE-DC80-43B4-A106-64E744DBE53B}" type="presOf" srcId="{89A0BC88-992B-457C-83BA-A37E1C7A1911}" destId="{EEFF6676-77E5-43A4-A883-C869632406E9}" srcOrd="0" destOrd="0" presId="urn:microsoft.com/office/officeart/2005/8/layout/gear1"/>
    <dgm:cxn modelId="{050EFDBF-CDE6-4E8F-9FB8-D89061C0341C}" type="presOf" srcId="{F2A11064-C735-46D5-9131-128B0B717C5C}" destId="{03A9A5CF-CDD2-44A6-8AEC-A06E1D04A7C6}" srcOrd="1" destOrd="0" presId="urn:microsoft.com/office/officeart/2005/8/layout/gear1"/>
    <dgm:cxn modelId="{B19F49C4-E9A5-42A9-A2E1-6DF26ED5EB7A}" srcId="{60A46997-80D6-44AF-BA4C-BDB32A6DD08B}" destId="{F2A11064-C735-46D5-9131-128B0B717C5C}" srcOrd="2" destOrd="0" parTransId="{3DB0AA06-BBAE-43EA-8964-03D2FE85765E}" sibTransId="{064A0C7B-30C5-45E5-9671-64EA7D7F0C0F}"/>
    <dgm:cxn modelId="{4DE92DC6-A3E5-4EB9-8ABC-1641660F529F}" srcId="{60A46997-80D6-44AF-BA4C-BDB32A6DD08B}" destId="{89A0BC88-992B-457C-83BA-A37E1C7A1911}" srcOrd="1" destOrd="0" parTransId="{4627964E-76DC-4858-9135-E2471CD5D680}" sibTransId="{02D2150B-C37E-4F5F-ABBC-A058D25BA7D8}"/>
    <dgm:cxn modelId="{343D456E-A2F5-42B3-9CBF-A8AB3A317C50}" type="presParOf" srcId="{BFC67A41-A57C-442B-901F-29C8F8A3CF25}" destId="{A42C6297-8E1B-417C-9E35-75A6518F801B}" srcOrd="0" destOrd="0" presId="urn:microsoft.com/office/officeart/2005/8/layout/gear1"/>
    <dgm:cxn modelId="{2C4ACE50-84E4-4957-B50C-5005AD383742}" type="presParOf" srcId="{BFC67A41-A57C-442B-901F-29C8F8A3CF25}" destId="{0143DB5F-018C-4DE2-A655-9643BF5BD27C}" srcOrd="1" destOrd="0" presId="urn:microsoft.com/office/officeart/2005/8/layout/gear1"/>
    <dgm:cxn modelId="{23F33E36-0D3D-4BB9-AAFC-B12F5D72C99A}" type="presParOf" srcId="{BFC67A41-A57C-442B-901F-29C8F8A3CF25}" destId="{DBF3699C-DE18-4145-B0C1-73E600CCB243}" srcOrd="2" destOrd="0" presId="urn:microsoft.com/office/officeart/2005/8/layout/gear1"/>
    <dgm:cxn modelId="{ED03E4ED-9AAA-4FD0-88A2-51EDFB2BA7A4}" type="presParOf" srcId="{BFC67A41-A57C-442B-901F-29C8F8A3CF25}" destId="{EEFF6676-77E5-43A4-A883-C869632406E9}" srcOrd="3" destOrd="0" presId="urn:microsoft.com/office/officeart/2005/8/layout/gear1"/>
    <dgm:cxn modelId="{D45DBC8A-3067-4C44-A167-C35056919257}" type="presParOf" srcId="{BFC67A41-A57C-442B-901F-29C8F8A3CF25}" destId="{B9395400-14B7-4E15-BF81-90E8D3AC15B6}" srcOrd="4" destOrd="0" presId="urn:microsoft.com/office/officeart/2005/8/layout/gear1"/>
    <dgm:cxn modelId="{77890FF2-C442-4AF9-8E7F-CA22D0483ED2}" type="presParOf" srcId="{BFC67A41-A57C-442B-901F-29C8F8A3CF25}" destId="{7D452893-64D1-41E6-B0F0-D9CAE3AC1553}" srcOrd="5" destOrd="0" presId="urn:microsoft.com/office/officeart/2005/8/layout/gear1"/>
    <dgm:cxn modelId="{6C01EDD5-99DC-45B7-A4BD-ED01B414F7FF}" type="presParOf" srcId="{BFC67A41-A57C-442B-901F-29C8F8A3CF25}" destId="{D1798368-B390-49EA-803B-86AF306CD1D0}" srcOrd="6" destOrd="0" presId="urn:microsoft.com/office/officeart/2005/8/layout/gear1"/>
    <dgm:cxn modelId="{0D5628B8-99FB-4DEF-94F4-A5501F9EC51D}" type="presParOf" srcId="{BFC67A41-A57C-442B-901F-29C8F8A3CF25}" destId="{03A9A5CF-CDD2-44A6-8AEC-A06E1D04A7C6}" srcOrd="7" destOrd="0" presId="urn:microsoft.com/office/officeart/2005/8/layout/gear1"/>
    <dgm:cxn modelId="{FC4F464E-4D75-45E6-B026-89FAB0E7C3F6}" type="presParOf" srcId="{BFC67A41-A57C-442B-901F-29C8F8A3CF25}" destId="{DA9D5922-071C-4E33-A939-D6E633A9E9BF}" srcOrd="8" destOrd="0" presId="urn:microsoft.com/office/officeart/2005/8/layout/gear1"/>
    <dgm:cxn modelId="{CA4B4C35-D85E-4D64-B3B0-76D99193C18F}" type="presParOf" srcId="{BFC67A41-A57C-442B-901F-29C8F8A3CF25}" destId="{3625A713-49B9-483F-98C3-049C5417DE4E}" srcOrd="9" destOrd="0" presId="urn:microsoft.com/office/officeart/2005/8/layout/gear1"/>
    <dgm:cxn modelId="{8091CA63-7415-46CA-AF0E-091424311C9F}" type="presParOf" srcId="{BFC67A41-A57C-442B-901F-29C8F8A3CF25}" destId="{30DE1080-34DA-423B-990E-11F4436E715F}" srcOrd="10" destOrd="0" presId="urn:microsoft.com/office/officeart/2005/8/layout/gear1"/>
    <dgm:cxn modelId="{39B88301-0BD7-4A66-9CE4-9A397BC2AECA}" type="presParOf" srcId="{BFC67A41-A57C-442B-901F-29C8F8A3CF25}" destId="{FD38B52C-E660-440E-90D0-23C9689CA33A}" srcOrd="11" destOrd="0" presId="urn:microsoft.com/office/officeart/2005/8/layout/gear1"/>
    <dgm:cxn modelId="{34824B41-6BDF-4A7B-BB32-5262C7F46E6E}" type="presParOf" srcId="{BFC67A41-A57C-442B-901F-29C8F8A3CF25}" destId="{78239C87-01FC-48F5-B5F6-D9BE005C7D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46F0B-0367-470A-B231-5B070B902717}">
      <dsp:nvSpPr>
        <dsp:cNvPr id="0" name=""/>
        <dsp:cNvSpPr/>
      </dsp:nvSpPr>
      <dsp:spPr>
        <a:xfrm>
          <a:off x="3535990" y="1168896"/>
          <a:ext cx="2911989" cy="291198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962441" y="1595347"/>
        <a:ext cx="2059087" cy="2059087"/>
      </dsp:txXfrm>
    </dsp:sp>
    <dsp:sp modelId="{19122982-0365-4BA2-847B-E8A8FDCCC7C5}">
      <dsp:nvSpPr>
        <dsp:cNvPr id="0" name=""/>
        <dsp:cNvSpPr/>
      </dsp:nvSpPr>
      <dsp:spPr>
        <a:xfrm>
          <a:off x="4139879" y="-43101"/>
          <a:ext cx="1704212" cy="154323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Creado por George Mason University </a:t>
          </a:r>
        </a:p>
      </dsp:txBody>
      <dsp:txXfrm>
        <a:off x="4389455" y="182901"/>
        <a:ext cx="1205060" cy="1091233"/>
      </dsp:txXfrm>
    </dsp:sp>
    <dsp:sp modelId="{22E09038-92C9-46A4-8AA0-05C99D98559D}">
      <dsp:nvSpPr>
        <dsp:cNvPr id="0" name=""/>
        <dsp:cNvSpPr/>
      </dsp:nvSpPr>
      <dsp:spPr>
        <a:xfrm>
          <a:off x="5782187" y="905085"/>
          <a:ext cx="1704212" cy="154323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Código abierto</a:t>
          </a:r>
        </a:p>
      </dsp:txBody>
      <dsp:txXfrm>
        <a:off x="6031763" y="1131087"/>
        <a:ext cx="1205060" cy="1091233"/>
      </dsp:txXfrm>
    </dsp:sp>
    <dsp:sp modelId="{ACBB37F8-EBD0-444C-8671-A427DB9A8E8F}">
      <dsp:nvSpPr>
        <dsp:cNvPr id="0" name=""/>
        <dsp:cNvSpPr/>
      </dsp:nvSpPr>
      <dsp:spPr>
        <a:xfrm>
          <a:off x="5782187" y="2801459"/>
          <a:ext cx="1704212" cy="154323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Sincronización</a:t>
          </a:r>
          <a:r>
            <a:rPr lang="es-ES" sz="1600" b="1" kern="1200" dirty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rPr>
            <a:t> versión web y local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solidFill>
              <a:sysClr val="windowText" lastClr="000000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6031763" y="3027461"/>
        <a:ext cx="1205060" cy="1091233"/>
      </dsp:txXfrm>
    </dsp:sp>
    <dsp:sp modelId="{5643D4CE-C2EC-4154-A53C-216050F83D15}">
      <dsp:nvSpPr>
        <dsp:cNvPr id="0" name=""/>
        <dsp:cNvSpPr/>
      </dsp:nvSpPr>
      <dsp:spPr>
        <a:xfrm>
          <a:off x="4139879" y="3749647"/>
          <a:ext cx="1704212" cy="154323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rPr>
            <a:t>300MB. Almacenamiento </a:t>
          </a:r>
        </a:p>
      </dsp:txBody>
      <dsp:txXfrm>
        <a:off x="4389455" y="3975649"/>
        <a:ext cx="1205060" cy="1091233"/>
      </dsp:txXfrm>
    </dsp:sp>
    <dsp:sp modelId="{71CC0A15-6831-46CD-A95B-B3E62D35F7F4}">
      <dsp:nvSpPr>
        <dsp:cNvPr id="0" name=""/>
        <dsp:cNvSpPr/>
      </dsp:nvSpPr>
      <dsp:spPr>
        <a:xfrm>
          <a:off x="2497570" y="2801459"/>
          <a:ext cx="1704212" cy="154323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rPr>
            <a:t>+35 </a:t>
          </a:r>
          <a:r>
            <a:rPr lang="es-ES" sz="1600" b="1" kern="1200" dirty="0">
              <a:latin typeface="+mj-lt"/>
            </a:rPr>
            <a:t>idiomas</a:t>
          </a:r>
          <a:endParaRPr lang="es-ES" sz="1600" b="1" kern="1200" dirty="0">
            <a:solidFill>
              <a:sysClr val="windowText" lastClr="000000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2747146" y="3027461"/>
        <a:ext cx="1205060" cy="1091233"/>
      </dsp:txXfrm>
    </dsp:sp>
    <dsp:sp modelId="{F188EDDD-CF66-4D0A-8B96-CC67D2EDB810}">
      <dsp:nvSpPr>
        <dsp:cNvPr id="0" name=""/>
        <dsp:cNvSpPr/>
      </dsp:nvSpPr>
      <dsp:spPr>
        <a:xfrm>
          <a:off x="2497570" y="905085"/>
          <a:ext cx="1704212" cy="1543237"/>
        </a:xfrm>
        <a:prstGeom prst="flowChartConnector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7400 estilos distintos</a:t>
          </a:r>
        </a:p>
      </dsp:txBody>
      <dsp:txXfrm>
        <a:off x="2747146" y="1131087"/>
        <a:ext cx="1205060" cy="1091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6297-8E1B-417C-9E35-75A6518F801B}">
      <dsp:nvSpPr>
        <dsp:cNvPr id="0" name=""/>
        <dsp:cNvSpPr/>
      </dsp:nvSpPr>
      <dsp:spPr>
        <a:xfrm>
          <a:off x="4232172" y="2117549"/>
          <a:ext cx="3130395" cy="2840802"/>
        </a:xfrm>
        <a:prstGeom prst="gear9">
          <a:avLst/>
        </a:prstGeom>
        <a:gradFill rotWithShape="1">
          <a:gsLst>
            <a:gs pos="0">
              <a:srgbClr val="70AD47">
                <a:lumMod val="110000"/>
                <a:satMod val="105000"/>
                <a:tint val="67000"/>
              </a:srgbClr>
            </a:gs>
            <a:gs pos="50000">
              <a:srgbClr val="70AD47">
                <a:lumMod val="105000"/>
                <a:satMod val="103000"/>
                <a:tint val="73000"/>
              </a:srgbClr>
            </a:gs>
            <a:gs pos="100000">
              <a:srgbClr val="70AD47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Inicio de trabajo de investigación</a:t>
          </a:r>
        </a:p>
      </dsp:txBody>
      <dsp:txXfrm>
        <a:off x="4839877" y="2782993"/>
        <a:ext cx="1914985" cy="1460231"/>
      </dsp:txXfrm>
    </dsp:sp>
    <dsp:sp modelId="{EEFF6676-77E5-43A4-A883-C869632406E9}">
      <dsp:nvSpPr>
        <dsp:cNvPr id="0" name=""/>
        <dsp:cNvSpPr/>
      </dsp:nvSpPr>
      <dsp:spPr>
        <a:xfrm>
          <a:off x="2046338" y="1341293"/>
          <a:ext cx="2527618" cy="2464970"/>
        </a:xfrm>
        <a:prstGeom prst="gear6">
          <a:avLst/>
        </a:prstGeom>
        <a:gradFill rotWithShape="1">
          <a:gsLst>
            <a:gs pos="0">
              <a:srgbClr val="A5A5A5">
                <a:lumMod val="110000"/>
                <a:satMod val="105000"/>
                <a:tint val="67000"/>
              </a:srgbClr>
            </a:gs>
            <a:gs pos="50000">
              <a:srgbClr val="A5A5A5">
                <a:lumMod val="105000"/>
                <a:satMod val="103000"/>
                <a:tint val="73000"/>
              </a:srgbClr>
            </a:gs>
            <a:gs pos="100000">
              <a:srgbClr val="A5A5A5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A5A5A5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Revisión bibliográfica </a:t>
          </a:r>
        </a:p>
      </dsp:txBody>
      <dsp:txXfrm>
        <a:off x="2676008" y="1965607"/>
        <a:ext cx="1268278" cy="1216342"/>
      </dsp:txXfrm>
    </dsp:sp>
    <dsp:sp modelId="{D1798368-B390-49EA-803B-86AF306CD1D0}">
      <dsp:nvSpPr>
        <dsp:cNvPr id="0" name=""/>
        <dsp:cNvSpPr/>
      </dsp:nvSpPr>
      <dsp:spPr>
        <a:xfrm rot="20700000">
          <a:off x="3675796" y="78453"/>
          <a:ext cx="2887566" cy="2356812"/>
        </a:xfrm>
        <a:prstGeom prst="gear6">
          <a:avLst/>
        </a:prstGeo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Delimitar el tema</a:t>
          </a:r>
        </a:p>
      </dsp:txBody>
      <dsp:txXfrm rot="-20700000">
        <a:off x="4714522" y="914914"/>
        <a:ext cx="810113" cy="683891"/>
      </dsp:txXfrm>
    </dsp:sp>
    <dsp:sp modelId="{30DE1080-34DA-423B-990E-11F4436E715F}">
      <dsp:nvSpPr>
        <dsp:cNvPr id="0" name=""/>
        <dsp:cNvSpPr/>
      </dsp:nvSpPr>
      <dsp:spPr>
        <a:xfrm rot="399837">
          <a:off x="4068358" y="1606754"/>
          <a:ext cx="3630665" cy="3806683"/>
        </a:xfrm>
        <a:prstGeom prst="circularArrow">
          <a:avLst>
            <a:gd name="adj1" fmla="val 4687"/>
            <a:gd name="adj2" fmla="val 299029"/>
            <a:gd name="adj3" fmla="val 2529770"/>
            <a:gd name="adj4" fmla="val 15832275"/>
            <a:gd name="adj5" fmla="val 5469"/>
          </a:avLst>
        </a:prstGeom>
        <a:solidFill>
          <a:srgbClr val="70AD47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8B52C-E660-440E-90D0-23C9689CA33A}">
      <dsp:nvSpPr>
        <dsp:cNvPr id="0" name=""/>
        <dsp:cNvSpPr/>
      </dsp:nvSpPr>
      <dsp:spPr>
        <a:xfrm rot="4046054" flipV="1">
          <a:off x="3326172" y="3599677"/>
          <a:ext cx="46887" cy="46887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39C87-01FC-48F5-B5F6-D9BE005C7D24}">
      <dsp:nvSpPr>
        <dsp:cNvPr id="0" name=""/>
        <dsp:cNvSpPr/>
      </dsp:nvSpPr>
      <dsp:spPr>
        <a:xfrm rot="1971401">
          <a:off x="3068152" y="393988"/>
          <a:ext cx="2731230" cy="28615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70AD47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D9D8D-CB34-4A0E-90E3-76D60D0E3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731976-8F0F-4800-8EF6-3B876412C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90F36F-BFD0-45BF-8272-E2FF8B04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F94F46-4545-4F70-9535-A015E648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0FB713-F9BC-404D-B9C2-6B9145A1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0907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F3204-4BD6-4D6C-9AB5-FD7C7F07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D066E6-E34A-4A90-96FB-7DD0D9C58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C45CF-98DF-4489-9389-8D0B02AB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D40447-5132-4FCB-8966-DF3155D7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8D408E-8B7F-4F9C-982F-BAD27708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4909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887DAA-F33B-48A6-9F88-58CC6FBD3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6E11AF-1DED-4B08-8A25-A56677BC4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B2C710-D019-492D-AF74-8B6051DC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F34B0-8585-4AAA-B389-9C40D2A2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9ECCE-5765-4F56-936F-58AD6B3B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5739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305DB-3B1A-4503-B4A2-1E4318F9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355B75-427C-49FC-A02B-0C3E49F3A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A28107-1C75-4674-AE17-E2CA586C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46E7D-4FDE-4EF0-85AF-45BE1F26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A2E066-AEA1-4487-AA45-0DAFADF5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1598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5C984-8AD4-4A1D-8C99-897DDAF2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F815AA-21BB-4C84-B122-F488273EC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C0E48-C69A-49F2-8CC5-DBE991BA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DE64EB-AC24-442D-BD9B-BB40BCF7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B50799-64B1-4612-87D3-19F725D8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7117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DB272-971D-4ACC-8F86-DB356179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90B766-371C-4F59-AD8E-FE91A6DDE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467328-BCAA-438A-A64C-6D9A21873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FF45C-455B-4F63-BB48-81202E72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F22D99-646B-4E33-953D-F9FA58CB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4BD9E9-C948-4D6F-9686-C385F04C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4590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E3050-6455-4FE5-87FB-A8488F6B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C8ED55-FD76-4313-B206-77A762056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AFC219-E8F2-4ECD-B5A4-ED4C4A9B5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951117-6B25-4D4D-9353-3836A4DD9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DD8186-E3DC-495A-BA41-F6D154AD0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47C6FF-DE95-4BD3-A5D1-670B6AE7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3B67C0-1F1B-48AA-9613-76CB2FF5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8DE068-4358-492D-B456-E6E4CCF7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2224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6138F-77EF-46F3-9087-F0B8BADC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3D7845-FB23-4E2E-8CAE-DC2FF64B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5A7C23-6367-4BA5-91D5-0483E498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962268-FC65-41AB-8D2F-3D31A235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3215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DA6C9E-1DBC-4B6E-9E2D-52652DE3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FB164B-0FCB-4BD1-B86A-3888A096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21DA5-0702-4969-B68E-885E5503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615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EC98F-F688-4522-8B41-51F860DB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4B145E-92D3-4FEC-8197-203D217C7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64C0DE-D68E-49AF-B9DF-4FAA3D3E5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7F7634-40AA-4608-9AE6-25B6B7ED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6A0ECC-54B5-474C-BA69-2075651D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9B5835-CD83-460E-94CC-1ABDAD98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5481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06ED7-A372-43E8-82D9-3A48D966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569C18-BCB7-4920-9848-3C7AEBF57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43C92A-5A5C-4B09-A37E-9435A0D80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A62A6-E9FD-4DA8-B78C-048D4367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B9B077-7D7B-44BF-BCEF-3A2E8295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3068B6-F7EB-4660-AEF2-490B0B58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4096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C9A902-D77C-4E4A-A652-D157978C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9671D9-5B7A-465D-97A0-816DCFBA3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B1BF0-FC83-45E3-AE30-353AB0377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52C4-3ABB-4147-81E2-5632D4CCCF54}" type="datetimeFigureOut">
              <a:rPr lang="es-NI" smtClean="0"/>
              <a:t>17/6/2022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A30F6F-44DA-42D8-BF4C-EBCFA9F58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684B2E-CD33-400B-9202-179D1C1E1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5549-4698-4E2C-8FC0-F617C423B6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301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www.zotero.org/support/getting_stuff_into_your_library#manually_adding_and_editing_item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e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10278" y="114897"/>
            <a:ext cx="11971448" cy="6628206"/>
            <a:chOff x="110278" y="114897"/>
            <a:chExt cx="11971448" cy="6628206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  <p:pic>
          <p:nvPicPr>
            <p:cNvPr id="1027" name="Imagen 6">
              <a:extLst>
                <a:ext uri="{FF2B5EF4-FFF2-40B4-BE49-F238E27FC236}">
                  <a16:creationId xmlns:a16="http://schemas.microsoft.com/office/drawing/2014/main" id="{048D9391-BD0C-4F54-B754-576905D70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02" y="6315160"/>
              <a:ext cx="1308835" cy="39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564EACC0-6778-4BB8-BF83-1B6F6E8CE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78" y="6004439"/>
              <a:ext cx="11971448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NI" altLang="es-N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CENIDA</a:t>
              </a:r>
              <a:r>
                <a:rPr kumimoji="0" lang="es-ES_tradnl" altLang="es-NI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 </a:t>
              </a:r>
              <a:endParaRPr kumimoji="0" lang="es-NI" altLang="es-N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ES_tradnl" altLang="es-NI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KM. 12 ½</a:t>
              </a:r>
              <a:r>
                <a:rPr kumimoji="0" lang="es-ES_tradnl" altLang="es-NI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 </a:t>
              </a:r>
              <a:r>
                <a:rPr kumimoji="0" lang="es-ES_tradnl" altLang="es-NI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carretera norte. Managua, Nicaragua</a:t>
              </a:r>
              <a:endParaRPr kumimoji="0" lang="es-NI" altLang="es-N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ES_tradnl" altLang="es-NI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Apartado 1487</a:t>
              </a:r>
              <a:endParaRPr kumimoji="0" lang="es-NI" altLang="es-N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ES_tradnl" altLang="es-NI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Teléfono: 22331871- E-mail: cenida@ci.una.edu.ni</a:t>
              </a:r>
              <a:endParaRPr kumimoji="0" lang="es-ES_tradnl" altLang="es-N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Rectángulo 1">
            <a:extLst>
              <a:ext uri="{FF2B5EF4-FFF2-40B4-BE49-F238E27FC236}">
                <a16:creationId xmlns:a16="http://schemas.microsoft.com/office/drawing/2014/main" id="{C0BB28DB-D5B3-4572-92A7-54E260A1E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857" y="2001071"/>
            <a:ext cx="96122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S" sz="3600" b="1" kern="0" dirty="0">
                <a:solidFill>
                  <a:prstClr val="black"/>
                </a:solidFill>
                <a:latin typeface="Roboto Light" charset="0"/>
                <a:ea typeface="Roboto Light" charset="0"/>
                <a:cs typeface="Roboto Light" charset="0"/>
                <a:sym typeface="Arial"/>
              </a:rPr>
              <a:t>USO DE SOFTWARE DE ADMINISTRACION BIBLIOGRÁFICA</a:t>
            </a:r>
            <a:endParaRPr lang="en-US" sz="3600" b="1" kern="0" dirty="0">
              <a:solidFill>
                <a:prstClr val="black"/>
              </a:solidFill>
              <a:latin typeface="Roboto" charset="0"/>
              <a:ea typeface="Roboto" charset="0"/>
              <a:cs typeface="Roboto" charset="0"/>
              <a:sym typeface="Arial"/>
            </a:endParaRPr>
          </a:p>
        </p:txBody>
      </p:sp>
      <p:pic>
        <p:nvPicPr>
          <p:cNvPr id="14" name="Picture 2" descr="Resultado de imagen para zotero">
            <a:extLst>
              <a:ext uri="{FF2B5EF4-FFF2-40B4-BE49-F238E27FC236}">
                <a16:creationId xmlns:a16="http://schemas.microsoft.com/office/drawing/2014/main" id="{C27ECBD7-FDCE-4323-B3C9-BB7623DC9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6" r="332" b="26549"/>
          <a:stretch/>
        </p:blipFill>
        <p:spPr bwMode="auto">
          <a:xfrm>
            <a:off x="3488873" y="3350383"/>
            <a:ext cx="5214250" cy="157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5" name="Shape 336">
            <a:extLst>
              <a:ext uri="{FF2B5EF4-FFF2-40B4-BE49-F238E27FC236}">
                <a16:creationId xmlns:a16="http://schemas.microsoft.com/office/drawing/2014/main" id="{826A255F-FE2A-4A2A-8F76-B0B77C591C7E}"/>
              </a:ext>
            </a:extLst>
          </p:cNvPr>
          <p:cNvSpPr txBox="1"/>
          <p:nvPr/>
        </p:nvSpPr>
        <p:spPr>
          <a:xfrm>
            <a:off x="1705780" y="1322526"/>
            <a:ext cx="8780438" cy="76063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4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Instalar el </a:t>
            </a:r>
            <a:r>
              <a:rPr lang="es-NI" sz="40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plug</a:t>
            </a:r>
            <a:r>
              <a:rPr lang="es-NI" sz="4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-in en </a:t>
            </a:r>
            <a:r>
              <a:rPr lang="es-NI" sz="40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FireFox</a:t>
            </a:r>
            <a:endParaRPr lang="en-US" sz="40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FD0EBE7-3E66-4532-8D37-1C681C739B4F}"/>
              </a:ext>
            </a:extLst>
          </p:cNvPr>
          <p:cNvSpPr/>
          <p:nvPr/>
        </p:nvSpPr>
        <p:spPr>
          <a:xfrm>
            <a:off x="5498463" y="24258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Aparecerá la siguiente notificación o submenú, donde seleccionará “</a:t>
            </a:r>
            <a:r>
              <a:rPr kumimoji="0" lang="es-N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añadir extensión</a:t>
            </a:r>
            <a:r>
              <a:rPr kumimoji="0" lang="es-N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”</a:t>
            </a:r>
            <a:endParaRPr kumimoji="0" lang="es-N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372A9BA-A5BF-42A6-9E93-5D105CE5F2B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8754" r="12593" b="6722"/>
          <a:stretch/>
        </p:blipFill>
        <p:spPr bwMode="auto">
          <a:xfrm>
            <a:off x="1915835" y="2291509"/>
            <a:ext cx="3505200" cy="219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D6FE019-138C-4AED-A1D2-077D346038B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3321" r="11406" b="5514"/>
          <a:stretch/>
        </p:blipFill>
        <p:spPr bwMode="auto">
          <a:xfrm>
            <a:off x="6295808" y="3508821"/>
            <a:ext cx="3777548" cy="292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526CC234-F8FD-41F9-90E6-C55ADB64BE7D}"/>
              </a:ext>
            </a:extLst>
          </p:cNvPr>
          <p:cNvSpPr/>
          <p:nvPr/>
        </p:nvSpPr>
        <p:spPr>
          <a:xfrm>
            <a:off x="1649477" y="46460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Se deberá añadir un icono en la parte superior de la pantalla que indicará “</a:t>
            </a:r>
            <a:r>
              <a:rPr kumimoji="0" lang="es-N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activar</a:t>
            </a:r>
            <a:r>
              <a:rPr kumimoji="0" lang="es-N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s-N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sincronización</a:t>
            </a:r>
            <a:r>
              <a:rPr kumimoji="0" lang="es-N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” entre la aplicación Zotero y el navegador, con esto ya estarán instalada la aplicaciones a utilizar</a:t>
            </a:r>
            <a:endParaRPr kumimoji="0" lang="es-N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5F549E5C-F52E-41D7-9E7D-CFA26E2B858A}"/>
              </a:ext>
            </a:extLst>
          </p:cNvPr>
          <p:cNvSpPr/>
          <p:nvPr/>
        </p:nvSpPr>
        <p:spPr>
          <a:xfrm>
            <a:off x="3493035" y="2834527"/>
            <a:ext cx="884883" cy="233065"/>
          </a:xfrm>
          <a:prstGeom prst="ellips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759DAB9-D711-4493-9B7D-CF7A3F1C418D}"/>
              </a:ext>
            </a:extLst>
          </p:cNvPr>
          <p:cNvSpPr/>
          <p:nvPr/>
        </p:nvSpPr>
        <p:spPr>
          <a:xfrm>
            <a:off x="8534774" y="4756901"/>
            <a:ext cx="884883" cy="233065"/>
          </a:xfrm>
          <a:prstGeom prst="ellips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81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2" name="Shape 336">
            <a:extLst>
              <a:ext uri="{FF2B5EF4-FFF2-40B4-BE49-F238E27FC236}">
                <a16:creationId xmlns:a16="http://schemas.microsoft.com/office/drawing/2014/main" id="{CD5F8C1E-E5A9-46C5-9C3C-30D482FDD023}"/>
              </a:ext>
            </a:extLst>
          </p:cNvPr>
          <p:cNvSpPr txBox="1"/>
          <p:nvPr/>
        </p:nvSpPr>
        <p:spPr>
          <a:xfrm>
            <a:off x="1705780" y="1227466"/>
            <a:ext cx="8780438" cy="5208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4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Inscribir una cuenta en Zotero</a:t>
            </a:r>
            <a:endParaRPr lang="en-US" sz="40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1CAFEE-38AF-41EB-A2D3-396156A152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41" t="7600" r="25117" b="8418"/>
          <a:stretch/>
        </p:blipFill>
        <p:spPr>
          <a:xfrm>
            <a:off x="4869605" y="1731705"/>
            <a:ext cx="3232921" cy="337052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6DC6D50-9E6B-48E3-AA9C-940269ACC239}"/>
              </a:ext>
            </a:extLst>
          </p:cNvPr>
          <p:cNvSpPr/>
          <p:nvPr/>
        </p:nvSpPr>
        <p:spPr>
          <a:xfrm>
            <a:off x="8124805" y="2455453"/>
            <a:ext cx="2864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Retornar a la aplicación Zotero, registrarse llenando los campos </a:t>
            </a:r>
            <a:endParaRPr kumimoji="0" lang="es-NI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5A03C7D-7E4D-48D3-A248-B2CF43B94A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30" t="7600" r="16744" b="11954"/>
          <a:stretch/>
        </p:blipFill>
        <p:spPr>
          <a:xfrm>
            <a:off x="6895033" y="4756326"/>
            <a:ext cx="2719033" cy="203058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5BE45697-C7F8-4EAC-A12D-7BC66E0E5EF8}"/>
              </a:ext>
            </a:extLst>
          </p:cNvPr>
          <p:cNvSpPr/>
          <p:nvPr/>
        </p:nvSpPr>
        <p:spPr>
          <a:xfrm>
            <a:off x="2358777" y="5102226"/>
            <a:ext cx="3465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Regrese a la primera pantalla e inicie sesión con su usuario o correo y contraseña</a:t>
            </a:r>
            <a:endParaRPr kumimoji="0" lang="es-NI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4FBBE02-3CD0-4C40-8EFE-CB12317BE2EA}"/>
              </a:ext>
            </a:extLst>
          </p:cNvPr>
          <p:cNvCxnSpPr>
            <a:cxnSpLocks/>
            <a:endCxn id="16" idx="5"/>
          </p:cNvCxnSpPr>
          <p:nvPr/>
        </p:nvCxnSpPr>
        <p:spPr>
          <a:xfrm flipH="1" flipV="1">
            <a:off x="4219764" y="3207686"/>
            <a:ext cx="3278254" cy="17331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4F801B6-1133-45E5-A099-97A20DE79517}"/>
              </a:ext>
            </a:extLst>
          </p:cNvPr>
          <p:cNvCxnSpPr/>
          <p:nvPr/>
        </p:nvCxnSpPr>
        <p:spPr>
          <a:xfrm flipH="1">
            <a:off x="6880358" y="2911432"/>
            <a:ext cx="1233308" cy="38120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6262641-BD33-4E65-9732-957DD12174F5}"/>
              </a:ext>
            </a:extLst>
          </p:cNvPr>
          <p:cNvCxnSpPr>
            <a:cxnSpLocks/>
          </p:cNvCxnSpPr>
          <p:nvPr/>
        </p:nvCxnSpPr>
        <p:spPr>
          <a:xfrm flipV="1">
            <a:off x="5215349" y="5837112"/>
            <a:ext cx="1679684" cy="154024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BDF4C0A1-9996-4E1A-98B7-40A5F132B5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00" t="6944" r="14388" b="9258"/>
          <a:stretch/>
        </p:blipFill>
        <p:spPr>
          <a:xfrm>
            <a:off x="492533" y="2907680"/>
            <a:ext cx="3986759" cy="2151232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77471C86-26F6-4A97-8BBC-21990BB00FF0}"/>
              </a:ext>
            </a:extLst>
          </p:cNvPr>
          <p:cNvSpPr/>
          <p:nvPr/>
        </p:nvSpPr>
        <p:spPr>
          <a:xfrm>
            <a:off x="3877872" y="3041334"/>
            <a:ext cx="400551" cy="19489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84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2" name="Shape 336">
            <a:extLst>
              <a:ext uri="{FF2B5EF4-FFF2-40B4-BE49-F238E27FC236}">
                <a16:creationId xmlns:a16="http://schemas.microsoft.com/office/drawing/2014/main" id="{4A420A77-FFCB-4950-B758-0E48B018300F}"/>
              </a:ext>
            </a:extLst>
          </p:cNvPr>
          <p:cNvSpPr txBox="1"/>
          <p:nvPr/>
        </p:nvSpPr>
        <p:spPr>
          <a:xfrm>
            <a:off x="1575504" y="1365655"/>
            <a:ext cx="9040990" cy="80670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3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Aplicación, Estructura y Funcionamiento de Zotero</a:t>
            </a:r>
            <a:endParaRPr lang="en-US" sz="36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D206B20-CB01-4B3E-B500-11ACFDC6CE83}"/>
              </a:ext>
            </a:extLst>
          </p:cNvPr>
          <p:cNvGrpSpPr/>
          <p:nvPr/>
        </p:nvGrpSpPr>
        <p:grpSpPr>
          <a:xfrm>
            <a:off x="1819520" y="4287399"/>
            <a:ext cx="8552958" cy="2220870"/>
            <a:chOff x="318050" y="3830474"/>
            <a:chExt cx="8551630" cy="283892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08DE5AB-FAF3-403A-946D-64EE3FEC1902}"/>
                </a:ext>
              </a:extLst>
            </p:cNvPr>
            <p:cNvPicPr/>
            <p:nvPr/>
          </p:nvPicPr>
          <p:blipFill rotWithShape="1">
            <a:blip r:embed="rId4"/>
            <a:srcRect l="1" t="2766" r="62659" b="91520"/>
            <a:stretch/>
          </p:blipFill>
          <p:spPr bwMode="auto">
            <a:xfrm>
              <a:off x="766031" y="4683107"/>
              <a:ext cx="8103649" cy="1305968"/>
            </a:xfrm>
            <a:prstGeom prst="rect">
              <a:avLst/>
            </a:prstGeom>
            <a:ln w="19050">
              <a:solidFill>
                <a:srgbClr val="1F497D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Llamada rectangular redondeada 9">
              <a:extLst>
                <a:ext uri="{FF2B5EF4-FFF2-40B4-BE49-F238E27FC236}">
                  <a16:creationId xmlns:a16="http://schemas.microsoft.com/office/drawing/2014/main" id="{FCD92738-52AB-40B9-B68F-32C9A998D380}"/>
                </a:ext>
              </a:extLst>
            </p:cNvPr>
            <p:cNvSpPr/>
            <p:nvPr/>
          </p:nvSpPr>
          <p:spPr>
            <a:xfrm>
              <a:off x="318050" y="4033516"/>
              <a:ext cx="1188720" cy="627017"/>
            </a:xfrm>
            <a:prstGeom prst="wedgeRoundRectCallout">
              <a:avLst>
                <a:gd name="adj1" fmla="val -3390"/>
                <a:gd name="adj2" fmla="val 171856"/>
                <a:gd name="adj3" fmla="val 1666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Nueva colección</a:t>
              </a:r>
            </a:p>
          </p:txBody>
        </p:sp>
        <p:sp>
          <p:nvSpPr>
            <p:cNvPr id="18" name="Llamada rectangular redondeada 13">
              <a:extLst>
                <a:ext uri="{FF2B5EF4-FFF2-40B4-BE49-F238E27FC236}">
                  <a16:creationId xmlns:a16="http://schemas.microsoft.com/office/drawing/2014/main" id="{7321DC6E-C64F-4766-ADFE-803D737D1E04}"/>
                </a:ext>
              </a:extLst>
            </p:cNvPr>
            <p:cNvSpPr/>
            <p:nvPr/>
          </p:nvSpPr>
          <p:spPr>
            <a:xfrm>
              <a:off x="6038530" y="6070353"/>
              <a:ext cx="1384890" cy="491949"/>
            </a:xfrm>
            <a:prstGeom prst="wedgeRoundRectCallout">
              <a:avLst>
                <a:gd name="adj1" fmla="val -53042"/>
                <a:gd name="adj2" fmla="val -124352"/>
                <a:gd name="adj3" fmla="val 1666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Añadir nota</a:t>
              </a:r>
            </a:p>
          </p:txBody>
        </p:sp>
        <p:sp>
          <p:nvSpPr>
            <p:cNvPr id="19" name="Llamada rectangular redondeada 14">
              <a:extLst>
                <a:ext uri="{FF2B5EF4-FFF2-40B4-BE49-F238E27FC236}">
                  <a16:creationId xmlns:a16="http://schemas.microsoft.com/office/drawing/2014/main" id="{349563D9-C983-42A5-8B31-BF0C5A576B5F}"/>
                </a:ext>
              </a:extLst>
            </p:cNvPr>
            <p:cNvSpPr/>
            <p:nvPr/>
          </p:nvSpPr>
          <p:spPr>
            <a:xfrm>
              <a:off x="3422469" y="6124521"/>
              <a:ext cx="2145911" cy="544873"/>
            </a:xfrm>
            <a:prstGeom prst="wedgeRoundRectCallout">
              <a:avLst>
                <a:gd name="adj1" fmla="val 42773"/>
                <a:gd name="adj2" fmla="val -123698"/>
                <a:gd name="adj3" fmla="val 1666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Agregar datos automáticamente</a:t>
              </a:r>
            </a:p>
          </p:txBody>
        </p:sp>
        <p:sp>
          <p:nvSpPr>
            <p:cNvPr id="20" name="Llamada rectangular redondeada 15">
              <a:extLst>
                <a:ext uri="{FF2B5EF4-FFF2-40B4-BE49-F238E27FC236}">
                  <a16:creationId xmlns:a16="http://schemas.microsoft.com/office/drawing/2014/main" id="{E9786F03-DB10-4BA9-B97E-31C78A27E8E2}"/>
                </a:ext>
              </a:extLst>
            </p:cNvPr>
            <p:cNvSpPr/>
            <p:nvPr/>
          </p:nvSpPr>
          <p:spPr>
            <a:xfrm>
              <a:off x="3810103" y="3830474"/>
              <a:ext cx="1516897" cy="627017"/>
            </a:xfrm>
            <a:prstGeom prst="wedgeRoundRectCallout">
              <a:avLst>
                <a:gd name="adj1" fmla="val 20435"/>
                <a:gd name="adj2" fmla="val 188148"/>
                <a:gd name="adj3" fmla="val 1666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Nueva referencia</a:t>
              </a:r>
            </a:p>
          </p:txBody>
        </p:sp>
        <p:sp>
          <p:nvSpPr>
            <p:cNvPr id="21" name="Llamada rectangular redondeada 16">
              <a:extLst>
                <a:ext uri="{FF2B5EF4-FFF2-40B4-BE49-F238E27FC236}">
                  <a16:creationId xmlns:a16="http://schemas.microsoft.com/office/drawing/2014/main" id="{1BD46B2F-44C2-45DA-A88D-53A5E3F5CA65}"/>
                </a:ext>
              </a:extLst>
            </p:cNvPr>
            <p:cNvSpPr/>
            <p:nvPr/>
          </p:nvSpPr>
          <p:spPr>
            <a:xfrm>
              <a:off x="6393716" y="3984317"/>
              <a:ext cx="1188720" cy="627017"/>
            </a:xfrm>
            <a:prstGeom prst="wedgeRoundRectCallout">
              <a:avLst>
                <a:gd name="adj1" fmla="val -32016"/>
                <a:gd name="adj2" fmla="val 161065"/>
                <a:gd name="adj3" fmla="val 1666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Adjuntar archivo</a:t>
              </a:r>
            </a:p>
          </p:txBody>
        </p:sp>
        <p:sp>
          <p:nvSpPr>
            <p:cNvPr id="22" name="Llamada rectangular redondeada 17">
              <a:extLst>
                <a:ext uri="{FF2B5EF4-FFF2-40B4-BE49-F238E27FC236}">
                  <a16:creationId xmlns:a16="http://schemas.microsoft.com/office/drawing/2014/main" id="{FA9AA051-D51D-4C16-9145-66BCF9DAB2EB}"/>
                </a:ext>
              </a:extLst>
            </p:cNvPr>
            <p:cNvSpPr/>
            <p:nvPr/>
          </p:nvSpPr>
          <p:spPr>
            <a:xfrm>
              <a:off x="7464113" y="4967800"/>
              <a:ext cx="1188720" cy="627017"/>
            </a:xfrm>
            <a:prstGeom prst="wedgeRoundRectCallout">
              <a:avLst>
                <a:gd name="adj1" fmla="val -63414"/>
                <a:gd name="adj2" fmla="val 31005"/>
                <a:gd name="adj3" fmla="val 1666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Buscar referencia</a:t>
              </a:r>
            </a:p>
          </p:txBody>
        </p:sp>
        <p:sp>
          <p:nvSpPr>
            <p:cNvPr id="23" name="Llamada rectangular redondeada 18">
              <a:extLst>
                <a:ext uri="{FF2B5EF4-FFF2-40B4-BE49-F238E27FC236}">
                  <a16:creationId xmlns:a16="http://schemas.microsoft.com/office/drawing/2014/main" id="{C63752B5-D166-4EFD-86A7-D01FEC651A31}"/>
                </a:ext>
              </a:extLst>
            </p:cNvPr>
            <p:cNvSpPr/>
            <p:nvPr/>
          </p:nvSpPr>
          <p:spPr>
            <a:xfrm>
              <a:off x="768828" y="6042377"/>
              <a:ext cx="1491046" cy="519925"/>
            </a:xfrm>
            <a:prstGeom prst="wedgeRoundRectCallout">
              <a:avLst>
                <a:gd name="adj1" fmla="val 3194"/>
                <a:gd name="adj2" fmla="val -138998"/>
                <a:gd name="adj3" fmla="val 1666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Crear nuevo grupo</a:t>
              </a: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74691FC6-7729-4021-BD1C-B358472C11E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3258" b="9848"/>
          <a:stretch/>
        </p:blipFill>
        <p:spPr bwMode="auto">
          <a:xfrm>
            <a:off x="325707" y="1956047"/>
            <a:ext cx="3435939" cy="1900349"/>
          </a:xfrm>
          <a:prstGeom prst="rect">
            <a:avLst/>
          </a:prstGeom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1637744-2A7A-4A06-9C23-39EC68AF7A2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50797"/>
          <a:stretch/>
        </p:blipFill>
        <p:spPr>
          <a:xfrm>
            <a:off x="7374218" y="2364967"/>
            <a:ext cx="4277688" cy="160294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177BA3C4-B477-43A1-B493-03B78EBAFF3F}"/>
              </a:ext>
            </a:extLst>
          </p:cNvPr>
          <p:cNvSpPr/>
          <p:nvPr/>
        </p:nvSpPr>
        <p:spPr>
          <a:xfrm>
            <a:off x="7337573" y="2339922"/>
            <a:ext cx="3471611" cy="258644"/>
          </a:xfrm>
          <a:prstGeom prst="rect">
            <a:avLst/>
          </a:prstGeom>
          <a:noFill/>
          <a:ln w="381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49F2410C-9143-48C2-A267-4C59AEC7CEAD}"/>
              </a:ext>
            </a:extLst>
          </p:cNvPr>
          <p:cNvCxnSpPr>
            <a:cxnSpLocks/>
          </p:cNvCxnSpPr>
          <p:nvPr/>
        </p:nvCxnSpPr>
        <p:spPr>
          <a:xfrm flipH="1">
            <a:off x="7232612" y="2713947"/>
            <a:ext cx="308276" cy="2217817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9334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1" name="Shape 336">
            <a:extLst>
              <a:ext uri="{FF2B5EF4-FFF2-40B4-BE49-F238E27FC236}">
                <a16:creationId xmlns:a16="http://schemas.microsoft.com/office/drawing/2014/main" id="{167349D4-CC27-4950-961F-C17F87BB4D16}"/>
              </a:ext>
            </a:extLst>
          </p:cNvPr>
          <p:cNvSpPr txBox="1"/>
          <p:nvPr/>
        </p:nvSpPr>
        <p:spPr>
          <a:xfrm>
            <a:off x="1705780" y="1320327"/>
            <a:ext cx="9193042" cy="9677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3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Aplicación, Estructura y Funcionamiento de Zotero</a:t>
            </a:r>
            <a:endParaRPr lang="en-US" sz="36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D71F98D-BFA3-43A2-8CD8-D192B8E8D98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 r="1949" b="5881"/>
          <a:stretch/>
        </p:blipFill>
        <p:spPr bwMode="auto">
          <a:xfrm>
            <a:off x="2512856" y="2469467"/>
            <a:ext cx="7198431" cy="4373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23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2" name="Shape 336">
            <a:extLst>
              <a:ext uri="{FF2B5EF4-FFF2-40B4-BE49-F238E27FC236}">
                <a16:creationId xmlns:a16="http://schemas.microsoft.com/office/drawing/2014/main" id="{BC3C6988-1FFD-4FDE-8878-F9C375641448}"/>
              </a:ext>
            </a:extLst>
          </p:cNvPr>
          <p:cNvSpPr txBox="1"/>
          <p:nvPr/>
        </p:nvSpPr>
        <p:spPr>
          <a:xfrm>
            <a:off x="1705780" y="1320327"/>
            <a:ext cx="8780438" cy="6102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4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Crear nuevas carpetas</a:t>
            </a:r>
            <a:endParaRPr lang="en-US" sz="40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FC66B8D-2449-4DDB-AA72-3EE36C68BA5F}"/>
              </a:ext>
            </a:extLst>
          </p:cNvPr>
          <p:cNvGrpSpPr/>
          <p:nvPr/>
        </p:nvGrpSpPr>
        <p:grpSpPr>
          <a:xfrm>
            <a:off x="1981336" y="2272882"/>
            <a:ext cx="7952921" cy="4003280"/>
            <a:chOff x="613480" y="1852229"/>
            <a:chExt cx="7952921" cy="30927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7C36E76-20B8-4637-AF6F-E99868AEE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358"/>
            <a:stretch/>
          </p:blipFill>
          <p:spPr>
            <a:xfrm>
              <a:off x="613481" y="1852229"/>
              <a:ext cx="7952920" cy="3092791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8F5F16D-B2CD-4ABE-8716-3ECD53512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480" y="2738478"/>
              <a:ext cx="2565781" cy="1970800"/>
            </a:xfrm>
            <a:prstGeom prst="rect">
              <a:avLst/>
            </a:prstGeom>
          </p:spPr>
        </p:pic>
        <p:pic>
          <p:nvPicPr>
            <p:cNvPr id="16" name="Imagen 15" descr="https://www.zotero.org/support/_media/quick_start/add_collection.png?w=15&amp;tok=c6e8d6">
              <a:extLst>
                <a:ext uri="{FF2B5EF4-FFF2-40B4-BE49-F238E27FC236}">
                  <a16:creationId xmlns:a16="http://schemas.microsoft.com/office/drawing/2014/main" id="{B3636899-2AC9-4CB0-B0AA-96EB11B47219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81" y="2229027"/>
              <a:ext cx="588302" cy="4963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77AA8284-5BAA-43E1-AC34-6A813CB8155C}"/>
                </a:ext>
              </a:extLst>
            </p:cNvPr>
            <p:cNvCxnSpPr/>
            <p:nvPr/>
          </p:nvCxnSpPr>
          <p:spPr>
            <a:xfrm flipV="1">
              <a:off x="1201783" y="2573384"/>
              <a:ext cx="2116183" cy="13063"/>
            </a:xfrm>
            <a:prstGeom prst="line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EAF940B4-CE0F-464A-B01B-2175C1E4CFE2}"/>
                </a:ext>
              </a:extLst>
            </p:cNvPr>
            <p:cNvCxnSpPr/>
            <p:nvPr/>
          </p:nvCxnSpPr>
          <p:spPr>
            <a:xfrm flipV="1">
              <a:off x="2643388" y="2725415"/>
              <a:ext cx="1139826" cy="540722"/>
            </a:xfrm>
            <a:prstGeom prst="line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</p:cxn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6F05B41-E115-4A58-83F1-F01B53875EAD}"/>
              </a:ext>
            </a:extLst>
          </p:cNvPr>
          <p:cNvSpPr/>
          <p:nvPr/>
        </p:nvSpPr>
        <p:spPr>
          <a:xfrm>
            <a:off x="7570625" y="2172176"/>
            <a:ext cx="3108960" cy="181875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colecciones se utilizan para organizar los documentos por tema de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284713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68416" y="133273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1" name="Shape 336">
            <a:extLst>
              <a:ext uri="{FF2B5EF4-FFF2-40B4-BE49-F238E27FC236}">
                <a16:creationId xmlns:a16="http://schemas.microsoft.com/office/drawing/2014/main" id="{F4B6A1A2-E164-48AF-8574-9AC7EA9B6997}"/>
              </a:ext>
            </a:extLst>
          </p:cNvPr>
          <p:cNvSpPr txBox="1"/>
          <p:nvPr/>
        </p:nvSpPr>
        <p:spPr>
          <a:xfrm>
            <a:off x="1705780" y="1283105"/>
            <a:ext cx="8780438" cy="6102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4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Recopilar información</a:t>
            </a:r>
            <a:endParaRPr lang="en-US" sz="40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522BE60-4319-4432-9A04-D12109ABD687}"/>
              </a:ext>
            </a:extLst>
          </p:cNvPr>
          <p:cNvGrpSpPr/>
          <p:nvPr/>
        </p:nvGrpSpPr>
        <p:grpSpPr>
          <a:xfrm>
            <a:off x="1737388" y="1930577"/>
            <a:ext cx="2368465" cy="3096719"/>
            <a:chOff x="548640" y="1338511"/>
            <a:chExt cx="2400073" cy="3198159"/>
          </a:xfrm>
        </p:grpSpPr>
        <p:pic>
          <p:nvPicPr>
            <p:cNvPr id="21" name="Imagen 20" descr="https://www.zotero.org/support/_media/quick_start/add_item.png?w=150&amp;tok=1082ee">
              <a:hlinkClick r:id="rId4" tooltip="&quot;getting_stuff_into_your_library&quot;"/>
              <a:extLst>
                <a:ext uri="{FF2B5EF4-FFF2-40B4-BE49-F238E27FC236}">
                  <a16:creationId xmlns:a16="http://schemas.microsoft.com/office/drawing/2014/main" id="{DF32B2E2-C953-41CC-93CB-8E257FF06760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" r="4220" b="3770"/>
            <a:stretch/>
          </p:blipFill>
          <p:spPr bwMode="auto">
            <a:xfrm>
              <a:off x="548640" y="1384663"/>
              <a:ext cx="2400073" cy="3152007"/>
            </a:xfrm>
            <a:prstGeom prst="rect">
              <a:avLst/>
            </a:prstGeom>
            <a:noFill/>
            <a:ln w="19050">
              <a:solidFill>
                <a:srgbClr val="1F497D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https://www.zotero.org/support/_media/add.png">
              <a:extLst>
                <a:ext uri="{FF2B5EF4-FFF2-40B4-BE49-F238E27FC236}">
                  <a16:creationId xmlns:a16="http://schemas.microsoft.com/office/drawing/2014/main" id="{4CA85094-2FAA-459A-B5BB-D9A692040B10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" y="1338511"/>
              <a:ext cx="429974" cy="5103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1AF40816-D8D2-4BD7-AF41-B5DA025A5CC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" r="22777" b="-2099"/>
          <a:stretch/>
        </p:blipFill>
        <p:spPr bwMode="auto">
          <a:xfrm>
            <a:off x="4390368" y="3038281"/>
            <a:ext cx="4563097" cy="3533344"/>
          </a:xfrm>
          <a:prstGeom prst="rect">
            <a:avLst/>
          </a:prstGeom>
          <a:ln w="19050">
            <a:solidFill>
              <a:srgbClr val="1F497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81392041-3FDF-4186-A54D-12BCB54ABF30}"/>
              </a:ext>
            </a:extLst>
          </p:cNvPr>
          <p:cNvSpPr/>
          <p:nvPr/>
        </p:nvSpPr>
        <p:spPr>
          <a:xfrm>
            <a:off x="7384002" y="2158950"/>
            <a:ext cx="2801545" cy="173834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icono    en la barra de herramienta nos permite seleccionar el tipo de documento e incorporar los datos manualmente</a:t>
            </a:r>
          </a:p>
        </p:txBody>
      </p:sp>
      <p:pic>
        <p:nvPicPr>
          <p:cNvPr id="25" name="Imagen 24" descr="https://www.zotero.org/support/_media/add.png">
            <a:extLst>
              <a:ext uri="{FF2B5EF4-FFF2-40B4-BE49-F238E27FC236}">
                <a16:creationId xmlns:a16="http://schemas.microsoft.com/office/drawing/2014/main" id="{5A5A4D5D-11ED-4B3C-9800-24DCA944F76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64" y="2050147"/>
            <a:ext cx="341364" cy="37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63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1" name="Shape 336">
            <a:extLst>
              <a:ext uri="{FF2B5EF4-FFF2-40B4-BE49-F238E27FC236}">
                <a16:creationId xmlns:a16="http://schemas.microsoft.com/office/drawing/2014/main" id="{AEBDB53B-D73D-45D9-B6F6-98ACBCDFE4A6}"/>
              </a:ext>
            </a:extLst>
          </p:cNvPr>
          <p:cNvSpPr txBox="1"/>
          <p:nvPr/>
        </p:nvSpPr>
        <p:spPr>
          <a:xfrm>
            <a:off x="1737388" y="1220547"/>
            <a:ext cx="8780438" cy="6102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4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Identificador de elementos</a:t>
            </a:r>
            <a:endParaRPr lang="en-US" sz="40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A29D9BB-2964-4D1E-BF45-1425590233C7}"/>
              </a:ext>
            </a:extLst>
          </p:cNvPr>
          <p:cNvPicPr/>
          <p:nvPr/>
        </p:nvPicPr>
        <p:blipFill rotWithShape="1">
          <a:blip r:embed="rId4"/>
          <a:srcRect r="45689" b="75833"/>
          <a:stretch/>
        </p:blipFill>
        <p:spPr bwMode="auto">
          <a:xfrm>
            <a:off x="2220113" y="3144105"/>
            <a:ext cx="7336784" cy="3422468"/>
          </a:xfrm>
          <a:prstGeom prst="rect">
            <a:avLst/>
          </a:prstGeom>
          <a:ln w="19050">
            <a:solidFill>
              <a:srgbClr val="1F497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D7693403-1643-4B63-ABC3-DCDB33A76789}"/>
              </a:ext>
            </a:extLst>
          </p:cNvPr>
          <p:cNvSpPr/>
          <p:nvPr/>
        </p:nvSpPr>
        <p:spPr>
          <a:xfrm>
            <a:off x="5306082" y="1977673"/>
            <a:ext cx="5323001" cy="1696409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icono identificador de elementos (       ) situado en la barra de herramientas nos permite agregar elementos de forma automática, usando su número de ISBN o su  Identificador de objeto digital (DOI)</a:t>
            </a:r>
          </a:p>
        </p:txBody>
      </p:sp>
      <p:pic>
        <p:nvPicPr>
          <p:cNvPr id="24" name="Imagen 23" descr="https://www.zotero.org/support/_media/toolbar-lookup.png">
            <a:extLst>
              <a:ext uri="{FF2B5EF4-FFF2-40B4-BE49-F238E27FC236}">
                <a16:creationId xmlns:a16="http://schemas.microsoft.com/office/drawing/2014/main" id="{05131AC2-56B9-4480-9098-8690CA07235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155" y="1977673"/>
            <a:ext cx="528112" cy="41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36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1" name="Shape 336">
            <a:extLst>
              <a:ext uri="{FF2B5EF4-FFF2-40B4-BE49-F238E27FC236}">
                <a16:creationId xmlns:a16="http://schemas.microsoft.com/office/drawing/2014/main" id="{F4ACFCEF-EDF3-4D91-AE21-60692A68514D}"/>
              </a:ext>
            </a:extLst>
          </p:cNvPr>
          <p:cNvSpPr txBox="1"/>
          <p:nvPr/>
        </p:nvSpPr>
        <p:spPr>
          <a:xfrm>
            <a:off x="1705780" y="1283105"/>
            <a:ext cx="8780438" cy="6102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4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Agregar Notas</a:t>
            </a:r>
            <a:endParaRPr lang="en-US" sz="40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CF9223-94A3-4FB1-80B7-26B5618BD75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6" b="84793"/>
          <a:stretch/>
        </p:blipFill>
        <p:spPr bwMode="auto">
          <a:xfrm>
            <a:off x="1934922" y="2682815"/>
            <a:ext cx="8551296" cy="1872619"/>
          </a:xfrm>
          <a:prstGeom prst="rect">
            <a:avLst/>
          </a:prstGeom>
          <a:ln w="19050" cap="sq">
            <a:solidFill>
              <a:srgbClr val="1F49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74F1E13-199C-4980-96F1-7C6085A25635}"/>
              </a:ext>
            </a:extLst>
          </p:cNvPr>
          <p:cNvPicPr/>
          <p:nvPr/>
        </p:nvPicPr>
        <p:blipFill rotWithShape="1">
          <a:blip r:embed="rId5"/>
          <a:srcRect l="340" r="18974" b="77466"/>
          <a:stretch/>
        </p:blipFill>
        <p:spPr bwMode="auto">
          <a:xfrm>
            <a:off x="3628457" y="4586005"/>
            <a:ext cx="6153400" cy="1980568"/>
          </a:xfrm>
          <a:prstGeom prst="rect">
            <a:avLst/>
          </a:prstGeom>
          <a:ln w="19050">
            <a:solidFill>
              <a:srgbClr val="1F497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32CB7CF-CBC4-4160-8E7C-7D00E6DA01FA}"/>
              </a:ext>
            </a:extLst>
          </p:cNvPr>
          <p:cNvCxnSpPr>
            <a:cxnSpLocks/>
          </p:cNvCxnSpPr>
          <p:nvPr/>
        </p:nvCxnSpPr>
        <p:spPr>
          <a:xfrm>
            <a:off x="5043058" y="4229100"/>
            <a:ext cx="0" cy="1929441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E7149C2-82B3-486B-BC7F-40EB2BC12B74}"/>
              </a:ext>
            </a:extLst>
          </p:cNvPr>
          <p:cNvSpPr/>
          <p:nvPr/>
        </p:nvSpPr>
        <p:spPr>
          <a:xfrm>
            <a:off x="5768048" y="1981131"/>
            <a:ext cx="5971061" cy="1181585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La utilidad de esta herramienta, es agregar una nota de relevancia  a los documentos, puede ser independiente o subordinada.</a:t>
            </a:r>
            <a:endParaRPr kumimoji="0" lang="es-NI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Imagen 18" descr="https://www.zotero.org/support/_media/note_add.png">
            <a:extLst>
              <a:ext uri="{FF2B5EF4-FFF2-40B4-BE49-F238E27FC236}">
                <a16:creationId xmlns:a16="http://schemas.microsoft.com/office/drawing/2014/main" id="{537B4A9B-3B8E-4399-BE12-02F091637EC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99" y="2060057"/>
            <a:ext cx="587828" cy="404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378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1" name="Shape 336">
            <a:extLst>
              <a:ext uri="{FF2B5EF4-FFF2-40B4-BE49-F238E27FC236}">
                <a16:creationId xmlns:a16="http://schemas.microsoft.com/office/drawing/2014/main" id="{24D6ECBE-6676-4784-A182-C54249D57F9D}"/>
              </a:ext>
            </a:extLst>
          </p:cNvPr>
          <p:cNvSpPr txBox="1"/>
          <p:nvPr/>
        </p:nvSpPr>
        <p:spPr>
          <a:xfrm>
            <a:off x="1705780" y="1244277"/>
            <a:ext cx="8780438" cy="73968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3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Adjuntar archivos</a:t>
            </a:r>
            <a:endParaRPr lang="en-US" sz="36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BC94F9B-8F3D-4D88-8557-5456CD68F7B5}"/>
              </a:ext>
            </a:extLst>
          </p:cNvPr>
          <p:cNvSpPr/>
          <p:nvPr/>
        </p:nvSpPr>
        <p:spPr>
          <a:xfrm>
            <a:off x="4823414" y="2120398"/>
            <a:ext cx="5323001" cy="13585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El icono de adjuntar es una herramienta de utilidad para agregar enlaces de archivos a los registros existentes.</a:t>
            </a:r>
            <a:endParaRPr kumimoji="0" lang="es-NI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Imagen 1">
            <a:extLst>
              <a:ext uri="{FF2B5EF4-FFF2-40B4-BE49-F238E27FC236}">
                <a16:creationId xmlns:a16="http://schemas.microsoft.com/office/drawing/2014/main" id="{69AF3EB3-74EA-4DB2-9D2D-5DF5B8DA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38"/>
          <a:stretch>
            <a:fillRect/>
          </a:stretch>
        </p:blipFill>
        <p:spPr bwMode="auto">
          <a:xfrm>
            <a:off x="1692048" y="3595611"/>
            <a:ext cx="8695301" cy="2763982"/>
          </a:xfrm>
          <a:prstGeom prst="rect">
            <a:avLst/>
          </a:prstGeom>
          <a:noFill/>
          <a:ln w="28575">
            <a:solidFill>
              <a:srgbClr val="ED7D31">
                <a:lumMod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07CDA54-FA90-4871-A693-4E4983361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388" y="2173342"/>
            <a:ext cx="544695" cy="421831"/>
          </a:xfrm>
          <a:prstGeom prst="rect">
            <a:avLst/>
          </a:prstGeom>
        </p:spPr>
      </p:pic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E323542-E489-4101-B42C-D3AC123A455B}"/>
              </a:ext>
            </a:extLst>
          </p:cNvPr>
          <p:cNvCxnSpPr>
            <a:cxnSpLocks/>
          </p:cNvCxnSpPr>
          <p:nvPr/>
        </p:nvCxnSpPr>
        <p:spPr>
          <a:xfrm flipH="1">
            <a:off x="4114829" y="2547970"/>
            <a:ext cx="857135" cy="1705428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3055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1" name="Shape 336">
            <a:extLst>
              <a:ext uri="{FF2B5EF4-FFF2-40B4-BE49-F238E27FC236}">
                <a16:creationId xmlns:a16="http://schemas.microsoft.com/office/drawing/2014/main" id="{5B44B5B3-FC49-44A2-B90F-AB8F3B71F59B}"/>
              </a:ext>
            </a:extLst>
          </p:cNvPr>
          <p:cNvSpPr txBox="1"/>
          <p:nvPr/>
        </p:nvSpPr>
        <p:spPr>
          <a:xfrm>
            <a:off x="1661362" y="1319024"/>
            <a:ext cx="9193041" cy="96773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Insertar citas y referencias bibliográficas en Microsoft</a:t>
            </a:r>
            <a:endParaRPr lang="en-US" sz="32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3B872FB7-6391-4416-B329-E3F48DD4A4D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" b="62527"/>
          <a:stretch/>
        </p:blipFill>
        <p:spPr bwMode="auto">
          <a:xfrm>
            <a:off x="2012090" y="2356887"/>
            <a:ext cx="3996507" cy="1374998"/>
          </a:xfrm>
          <a:prstGeom prst="rect">
            <a:avLst/>
          </a:prstGeom>
          <a:ln w="19050">
            <a:solidFill>
              <a:sysClr val="window" lastClr="FFFF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3741D141-4047-4A1D-B3C9-B95BEEEA4EE1}"/>
              </a:ext>
            </a:extLst>
          </p:cNvPr>
          <p:cNvSpPr/>
          <p:nvPr/>
        </p:nvSpPr>
        <p:spPr>
          <a:xfrm>
            <a:off x="6095999" y="2434966"/>
            <a:ext cx="4888093" cy="1323439"/>
          </a:xfrm>
          <a:prstGeom prst="rect">
            <a:avLst/>
          </a:prstGeom>
          <a:solidFill>
            <a:srgbClr val="FFC000"/>
          </a:solidFill>
          <a:ln>
            <a:solidFill>
              <a:srgbClr val="FFC000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 abrir una página en WORD visualizará el complemento Zotero, donde le presentara las siguientes funcionalidades para realizar citas y referencias. </a:t>
            </a:r>
            <a:endParaRPr kumimoji="0" lang="es-NI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C44EB32-A08F-4B7D-BC18-EFA8197B4B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" r="2271" b="11958"/>
          <a:stretch/>
        </p:blipFill>
        <p:spPr>
          <a:xfrm>
            <a:off x="2925868" y="3841150"/>
            <a:ext cx="6340264" cy="2909822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F0925BF2-B79B-4D47-93A4-475B34788D40}"/>
              </a:ext>
            </a:extLst>
          </p:cNvPr>
          <p:cNvSpPr/>
          <p:nvPr/>
        </p:nvSpPr>
        <p:spPr>
          <a:xfrm>
            <a:off x="3630897" y="2454628"/>
            <a:ext cx="494523" cy="2519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8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B605886-9272-4E0D-A1A9-0F04040B6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04371"/>
              </p:ext>
            </p:extLst>
          </p:nvPr>
        </p:nvGraphicFramePr>
        <p:xfrm>
          <a:off x="1286541" y="1364277"/>
          <a:ext cx="9983971" cy="524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2" descr="Zotero 4.0 : aprendizaje en 10 pasos + ejercicios (Octubre 2014) | Universo  Abierto">
            <a:extLst>
              <a:ext uri="{FF2B5EF4-FFF2-40B4-BE49-F238E27FC236}">
                <a16:creationId xmlns:a16="http://schemas.microsoft.com/office/drawing/2014/main" id="{E4ADDF74-A3E6-4CBE-8720-579BC1C3D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8" y="3194294"/>
            <a:ext cx="2146852" cy="157994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1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1" name="Shape 336">
            <a:extLst>
              <a:ext uri="{FF2B5EF4-FFF2-40B4-BE49-F238E27FC236}">
                <a16:creationId xmlns:a16="http://schemas.microsoft.com/office/drawing/2014/main" id="{AC9C89DC-5D46-4406-8579-E0C55D085BBE}"/>
              </a:ext>
            </a:extLst>
          </p:cNvPr>
          <p:cNvSpPr txBox="1"/>
          <p:nvPr/>
        </p:nvSpPr>
        <p:spPr>
          <a:xfrm>
            <a:off x="1705781" y="1206558"/>
            <a:ext cx="8780438" cy="70531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4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Sincronización</a:t>
            </a:r>
            <a:endParaRPr lang="en-US" sz="40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7ECF0D4-18B6-4F55-BFD5-5B32D03F5773}"/>
              </a:ext>
            </a:extLst>
          </p:cNvPr>
          <p:cNvGrpSpPr/>
          <p:nvPr/>
        </p:nvGrpSpPr>
        <p:grpSpPr>
          <a:xfrm>
            <a:off x="1705781" y="2652809"/>
            <a:ext cx="8477926" cy="4053541"/>
            <a:chOff x="375539" y="1340931"/>
            <a:chExt cx="8334773" cy="4359018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82CF27D-8A25-4691-B598-ED3AE853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539" y="1340931"/>
              <a:ext cx="5432007" cy="4359018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E0E5374C-1EDF-48A4-B519-E3F4C6A69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3020" t="10021" r="-939" b="54931"/>
            <a:stretch/>
          </p:blipFill>
          <p:spPr>
            <a:xfrm>
              <a:off x="5320936" y="2919549"/>
              <a:ext cx="744584" cy="600891"/>
            </a:xfrm>
            <a:prstGeom prst="rect">
              <a:avLst/>
            </a:prstGeom>
            <a:ln w="28575">
              <a:solidFill>
                <a:srgbClr val="5B9BD5">
                  <a:lumMod val="75000"/>
                </a:srgbClr>
              </a:solidFill>
            </a:ln>
          </p:spPr>
        </p:pic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59C86FE1-822E-48C8-BC89-F409F6FC2484}"/>
                </a:ext>
              </a:extLst>
            </p:cNvPr>
            <p:cNvCxnSpPr/>
            <p:nvPr/>
          </p:nvCxnSpPr>
          <p:spPr>
            <a:xfrm>
              <a:off x="5807546" y="2455817"/>
              <a:ext cx="1050454" cy="0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ABBCA24C-FA24-42E3-86E3-FCBF46453C68}"/>
                </a:ext>
              </a:extLst>
            </p:cNvPr>
            <p:cNvCxnSpPr/>
            <p:nvPr/>
          </p:nvCxnSpPr>
          <p:spPr>
            <a:xfrm>
              <a:off x="5817896" y="4169230"/>
              <a:ext cx="1050454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26" name="Rectángulo redondeado 16">
              <a:extLst>
                <a:ext uri="{FF2B5EF4-FFF2-40B4-BE49-F238E27FC236}">
                  <a16:creationId xmlns:a16="http://schemas.microsoft.com/office/drawing/2014/main" id="{B47C47DA-26A2-4FE6-B34F-C053C38C3055}"/>
                </a:ext>
              </a:extLst>
            </p:cNvPr>
            <p:cNvSpPr/>
            <p:nvPr/>
          </p:nvSpPr>
          <p:spPr>
            <a:xfrm>
              <a:off x="6857999" y="2093877"/>
              <a:ext cx="1410789" cy="640080"/>
            </a:xfrm>
            <a:prstGeom prst="round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1800" b="1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Local</a:t>
              </a:r>
            </a:p>
          </p:txBody>
        </p:sp>
        <p:sp>
          <p:nvSpPr>
            <p:cNvPr id="27" name="Rectángulo redondeado 17">
              <a:extLst>
                <a:ext uri="{FF2B5EF4-FFF2-40B4-BE49-F238E27FC236}">
                  <a16:creationId xmlns:a16="http://schemas.microsoft.com/office/drawing/2014/main" id="{74C0746E-327A-41A2-A6D3-55A180D052D1}"/>
                </a:ext>
              </a:extLst>
            </p:cNvPr>
            <p:cNvSpPr/>
            <p:nvPr/>
          </p:nvSpPr>
          <p:spPr>
            <a:xfrm>
              <a:off x="6878700" y="3887252"/>
              <a:ext cx="1410789" cy="640080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1800" b="1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Web</a:t>
              </a: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33437009-1AD8-47DC-815A-497B72CF6711}"/>
                </a:ext>
              </a:extLst>
            </p:cNvPr>
            <p:cNvCxnSpPr/>
            <p:nvPr/>
          </p:nvCxnSpPr>
          <p:spPr>
            <a:xfrm flipV="1">
              <a:off x="6065520" y="3303813"/>
              <a:ext cx="792479" cy="1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B6A88DA0-2B6B-42B7-A1EA-A79FD4967894}"/>
                </a:ext>
              </a:extLst>
            </p:cNvPr>
            <p:cNvSpPr/>
            <p:nvPr/>
          </p:nvSpPr>
          <p:spPr>
            <a:xfrm>
              <a:off x="6857998" y="3025675"/>
              <a:ext cx="1852314" cy="569859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sz="1800" b="1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SINCRONIZACIÓN</a:t>
              </a: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E6AF817-9231-4EB5-BF00-CE443E3E0B90}"/>
              </a:ext>
            </a:extLst>
          </p:cNvPr>
          <p:cNvSpPr/>
          <p:nvPr/>
        </p:nvSpPr>
        <p:spPr>
          <a:xfrm>
            <a:off x="6457406" y="1918319"/>
            <a:ext cx="5561148" cy="1323439"/>
          </a:xfrm>
          <a:prstGeom prst="rect">
            <a:avLst/>
          </a:prstGeom>
          <a:solidFill>
            <a:srgbClr val="FFC000"/>
          </a:solidFill>
          <a:ln>
            <a:solidFill>
              <a:srgbClr val="FFC000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Sincronizamos la cuenta de Zotero local donde se actualiza con la web automáticamente, permitiendo acceder a los registros en línea a través de su cuenta de zotero.org.</a:t>
            </a:r>
            <a:endParaRPr kumimoji="0" lang="es-NI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86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84702" y="114897"/>
            <a:ext cx="10714120" cy="6591454"/>
            <a:chOff x="184702" y="114897"/>
            <a:chExt cx="10714120" cy="6591454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  <p:pic>
          <p:nvPicPr>
            <p:cNvPr id="1027" name="Imagen 6">
              <a:extLst>
                <a:ext uri="{FF2B5EF4-FFF2-40B4-BE49-F238E27FC236}">
                  <a16:creationId xmlns:a16="http://schemas.microsoft.com/office/drawing/2014/main" id="{048D9391-BD0C-4F54-B754-576905D70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02" y="6315160"/>
              <a:ext cx="1308835" cy="39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Shape 336">
            <a:extLst>
              <a:ext uri="{FF2B5EF4-FFF2-40B4-BE49-F238E27FC236}">
                <a16:creationId xmlns:a16="http://schemas.microsoft.com/office/drawing/2014/main" id="{FB009C6E-FF39-4A6D-8F6A-06310DE8294A}"/>
              </a:ext>
            </a:extLst>
          </p:cNvPr>
          <p:cNvSpPr txBox="1"/>
          <p:nvPr/>
        </p:nvSpPr>
        <p:spPr>
          <a:xfrm>
            <a:off x="1705780" y="1184430"/>
            <a:ext cx="8780438" cy="65069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Referencias Bibliográficas</a:t>
            </a:r>
            <a:endParaRPr lang="en-US" sz="28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C26EC4E-D13F-4786-8D95-9182AA24E4B2}"/>
              </a:ext>
            </a:extLst>
          </p:cNvPr>
          <p:cNvSpPr/>
          <p:nvPr/>
        </p:nvSpPr>
        <p:spPr>
          <a:xfrm>
            <a:off x="1155878" y="1970642"/>
            <a:ext cx="9950272" cy="403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95" indent="-252095">
              <a:lnSpc>
                <a:spcPct val="115000"/>
              </a:lnSpc>
            </a:pPr>
            <a:r>
              <a:rPr lang="es-NI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Alonso Arévalo, J. (2017). 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Zotero 5.0. La versión de Zotero más renovada de su historia. Recuperado de https://universoabierto.org/2017/07/28/zotero-5-0-la-version-de-zotero-mas-renovada-de-su-historia</a:t>
            </a:r>
            <a:r>
              <a:rPr lang="es-E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s-NI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</a:pPr>
            <a:endParaRPr lang="es-NI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</a:pPr>
            <a:r>
              <a:rPr lang="es-NI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Dreamstaime</a:t>
            </a:r>
            <a:r>
              <a:rPr lang="es-NI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(s.f). Desorganizado ejemplos y vectores. Recuperado de </a:t>
            </a:r>
            <a:r>
              <a:rPr lang="es-NI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https://es.dreamstime.com/illustration/desorganizado.html</a:t>
            </a:r>
          </a:p>
          <a:p>
            <a:pPr marL="252095" indent="-252095">
              <a:lnSpc>
                <a:spcPct val="115000"/>
              </a:lnSpc>
            </a:pPr>
            <a:endParaRPr lang="es-ES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</a:pPr>
            <a:r>
              <a:rPr lang="es-ES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Fenner</a:t>
            </a:r>
            <a:r>
              <a:rPr lang="es-E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(2010). Comparación de características de los gestores de referencias más populares. Recuperado de https://universoabierto.org/2016/02/13/comparacion-de-gestores-de-referencias-bibliograficas/comment-page-1/</a:t>
            </a:r>
          </a:p>
          <a:p>
            <a:pPr marL="252095" indent="-252095">
              <a:lnSpc>
                <a:spcPct val="115000"/>
              </a:lnSpc>
            </a:pP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Jorquera, I.,  </a:t>
            </a:r>
            <a:r>
              <a:rPr lang="en-US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Caprile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y  Arroyo, P.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(2015). </a:t>
            </a:r>
            <a:r>
              <a:rPr lang="en-US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software de </a:t>
            </a:r>
            <a:r>
              <a:rPr lang="en-US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Administración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bibliográfica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Zotero.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Recuperado de https://www.bfa.fcnym.unlp.edu.ar/files/curso_zotero_50_actualizacion_profesional_2018.pdf 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</a:pPr>
            <a:endParaRPr lang="es-NI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</a:pPr>
            <a:r>
              <a:rPr lang="es-NI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Poliscience</a:t>
            </a:r>
            <a:r>
              <a:rPr lang="es-NI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(s.f.). </a:t>
            </a:r>
            <a:r>
              <a:rPr lang="es-NI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Gestores de referencias</a:t>
            </a:r>
            <a:r>
              <a:rPr lang="es-NI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s-NI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Recuperado de https://poliscience.blogs.upv.es/investigadores-2/mis-citas/gestores-de-citas</a:t>
            </a:r>
            <a:r>
              <a:rPr lang="es-NI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1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4" name="Shape 314">
            <a:extLst>
              <a:ext uri="{FF2B5EF4-FFF2-40B4-BE49-F238E27FC236}">
                <a16:creationId xmlns:a16="http://schemas.microsoft.com/office/drawing/2014/main" id="{7B675213-CF85-43BD-A6BC-112C81EF7F71}"/>
              </a:ext>
            </a:extLst>
          </p:cNvPr>
          <p:cNvSpPr txBox="1"/>
          <p:nvPr/>
        </p:nvSpPr>
        <p:spPr>
          <a:xfrm>
            <a:off x="2765627" y="1284132"/>
            <a:ext cx="7345781" cy="4664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s-NI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Zotero para la búsqueda de información</a:t>
            </a:r>
            <a:endParaRPr sz="28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C0F92ED-171B-435C-8EEE-1B9E6616E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750"/>
              </p:ext>
            </p:extLst>
          </p:nvPr>
        </p:nvGraphicFramePr>
        <p:xfrm>
          <a:off x="1382420" y="1704313"/>
          <a:ext cx="9272328" cy="4703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42AA4AFB-3C0D-4964-A0DC-34F28B3C52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8148" y="4504493"/>
            <a:ext cx="1217221" cy="9323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FEBEB1-04F1-4CE4-80BD-3F6D77509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4860" y="5417357"/>
            <a:ext cx="1042330" cy="103765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103EA40-D94C-4CBF-9C21-EFC318A1B7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5503" y="3121281"/>
            <a:ext cx="925406" cy="9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5" name="Shape 336">
            <a:extLst>
              <a:ext uri="{FF2B5EF4-FFF2-40B4-BE49-F238E27FC236}">
                <a16:creationId xmlns:a16="http://schemas.microsoft.com/office/drawing/2014/main" id="{1DE58CB7-CD57-40C4-883C-FFAB53537AAF}"/>
              </a:ext>
            </a:extLst>
          </p:cNvPr>
          <p:cNvSpPr txBox="1"/>
          <p:nvPr/>
        </p:nvSpPr>
        <p:spPr>
          <a:xfrm>
            <a:off x="1997940" y="1348821"/>
            <a:ext cx="8519886" cy="7153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4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Organizar la información</a:t>
            </a:r>
            <a:endParaRPr lang="en-US" sz="40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  <a:p>
            <a:endParaRPr sz="1500" b="1" kern="0" dirty="0">
              <a:solidFill>
                <a:srgbClr val="FFFFFF"/>
              </a:solidFill>
              <a:latin typeface="Roboto" charset="0"/>
              <a:ea typeface="Roboto" charset="0"/>
              <a:cs typeface="Roboto" charset="0"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0E9A951-F755-4D9B-B00C-BBEFFAD3740C}"/>
              </a:ext>
            </a:extLst>
          </p:cNvPr>
          <p:cNvSpPr/>
          <p:nvPr/>
        </p:nvSpPr>
        <p:spPr>
          <a:xfrm>
            <a:off x="1286541" y="2023638"/>
            <a:ext cx="9965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Identificados y seleccionados los recursos bibliográficos que se necesitan, el problema que se tiene que resolver es cómo organizarlos.</a:t>
            </a:r>
            <a:endParaRPr lang="es-NI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515C0A9-B5FC-4592-BFCF-AED925B97419}"/>
              </a:ext>
            </a:extLst>
          </p:cNvPr>
          <p:cNvSpPr/>
          <p:nvPr/>
        </p:nvSpPr>
        <p:spPr>
          <a:xfrm>
            <a:off x="1429034" y="3213477"/>
            <a:ext cx="33656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gestionar ese cúmulo de información existen programas que permiten recolectar y organizar los documentos en su propia biblioteca, facilitando así la tarea.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(Jorquera,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Caprile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 Arroyo, 2015)</a:t>
            </a:r>
            <a:endParaRPr lang="es-NI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Resultado de imagen para icono informaciÃ³n desorganizada">
            <a:extLst>
              <a:ext uri="{FF2B5EF4-FFF2-40B4-BE49-F238E27FC236}">
                <a16:creationId xmlns:a16="http://schemas.microsoft.com/office/drawing/2014/main" id="{3A818E1A-8BE8-45BB-87FD-99373C10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37" y="2967533"/>
            <a:ext cx="2324585" cy="22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icono informaciÃ³n organizada en zotero">
            <a:extLst>
              <a:ext uri="{FF2B5EF4-FFF2-40B4-BE49-F238E27FC236}">
                <a16:creationId xmlns:a16="http://schemas.microsoft.com/office/drawing/2014/main" id="{08AEA724-ACAF-415E-AB46-AB5B24CB6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9" t="10339" r="40193" b="51819"/>
          <a:stretch/>
        </p:blipFill>
        <p:spPr bwMode="auto">
          <a:xfrm>
            <a:off x="8069704" y="3215288"/>
            <a:ext cx="2336552" cy="31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angular 12">
            <a:extLst>
              <a:ext uri="{FF2B5EF4-FFF2-40B4-BE49-F238E27FC236}">
                <a16:creationId xmlns:a16="http://schemas.microsoft.com/office/drawing/2014/main" id="{7A039B1F-FA8B-4770-A064-EB857A75A67A}"/>
              </a:ext>
            </a:extLst>
          </p:cNvPr>
          <p:cNvCxnSpPr>
            <a:cxnSpLocks/>
          </p:cNvCxnSpPr>
          <p:nvPr/>
        </p:nvCxnSpPr>
        <p:spPr>
          <a:xfrm>
            <a:off x="6490354" y="4847407"/>
            <a:ext cx="1321047" cy="927436"/>
          </a:xfrm>
          <a:prstGeom prst="bentConnector3">
            <a:avLst>
              <a:gd name="adj1" fmla="val -1419"/>
            </a:avLst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8160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2" name="Shape 336">
            <a:extLst>
              <a:ext uri="{FF2B5EF4-FFF2-40B4-BE49-F238E27FC236}">
                <a16:creationId xmlns:a16="http://schemas.microsoft.com/office/drawing/2014/main" id="{91C2202E-51A0-4B41-80D6-69B85651C3D6}"/>
              </a:ext>
            </a:extLst>
          </p:cNvPr>
          <p:cNvSpPr txBox="1"/>
          <p:nvPr/>
        </p:nvSpPr>
        <p:spPr>
          <a:xfrm>
            <a:off x="1286541" y="1292753"/>
            <a:ext cx="9403400" cy="60990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Gestores de referencias bibliográficas</a:t>
            </a:r>
            <a:endParaRPr lang="en-US" sz="32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  <a:p>
            <a:endParaRPr sz="1200" b="1" kern="0" dirty="0">
              <a:solidFill>
                <a:srgbClr val="FFFFFF"/>
              </a:solidFill>
              <a:latin typeface="Roboto" charset="0"/>
              <a:ea typeface="Roboto" charset="0"/>
              <a:cs typeface="Roboto" charset="0"/>
              <a:sym typeface="Helvetica Neue"/>
            </a:endParaRPr>
          </a:p>
        </p:txBody>
      </p:sp>
      <p:pic>
        <p:nvPicPr>
          <p:cNvPr id="14" name="Picture 2" descr="Icons Set of Survey Related Vector Simple Line. Management line icons. Startup strategy and Employees linear icons. The illustrations are a vector, Startup and Teamwork symbols.">
            <a:extLst>
              <a:ext uri="{FF2B5EF4-FFF2-40B4-BE49-F238E27FC236}">
                <a16:creationId xmlns:a16="http://schemas.microsoft.com/office/drawing/2014/main" id="{0499FC0A-9144-41ED-89D4-AA2AF18F1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9" t="8615" r="5706" b="70394"/>
          <a:stretch/>
        </p:blipFill>
        <p:spPr bwMode="auto">
          <a:xfrm>
            <a:off x="7898683" y="3831193"/>
            <a:ext cx="1177859" cy="10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cons Set of Survey Related Vector Simple Line. Management line icons. Startup strategy and Employees linear icons. The illustrations are a vector, Startup and Teamwork symbols.">
            <a:extLst>
              <a:ext uri="{FF2B5EF4-FFF2-40B4-BE49-F238E27FC236}">
                <a16:creationId xmlns:a16="http://schemas.microsoft.com/office/drawing/2014/main" id="{519CD8F1-2EBF-4A26-A3DE-42B10FE87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70104" r="70295" b="17598"/>
          <a:stretch/>
        </p:blipFill>
        <p:spPr bwMode="auto">
          <a:xfrm>
            <a:off x="6015616" y="3819646"/>
            <a:ext cx="1172383" cy="8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EA450583-6B6A-4617-AB27-152624A2A14F}"/>
              </a:ext>
            </a:extLst>
          </p:cNvPr>
          <p:cNvSpPr/>
          <p:nvPr/>
        </p:nvSpPr>
        <p:spPr>
          <a:xfrm>
            <a:off x="5366656" y="5540137"/>
            <a:ext cx="4344631" cy="64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 690       ISO 690-2      MLA       IICA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VANCOUVER       APA    HARVARD</a:t>
            </a:r>
            <a:endParaRPr kumimoji="0" lang="es-N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echa derecha 24">
            <a:extLst>
              <a:ext uri="{FF2B5EF4-FFF2-40B4-BE49-F238E27FC236}">
                <a16:creationId xmlns:a16="http://schemas.microsoft.com/office/drawing/2014/main" id="{56B28653-1958-4599-B9CF-B1E58EA4BE02}"/>
              </a:ext>
            </a:extLst>
          </p:cNvPr>
          <p:cNvSpPr/>
          <p:nvPr/>
        </p:nvSpPr>
        <p:spPr>
          <a:xfrm>
            <a:off x="4974538" y="4054840"/>
            <a:ext cx="849523" cy="44554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428FB25-664A-4FF0-A9F5-226B618EF7A4}"/>
              </a:ext>
            </a:extLst>
          </p:cNvPr>
          <p:cNvSpPr/>
          <p:nvPr/>
        </p:nvSpPr>
        <p:spPr>
          <a:xfrm>
            <a:off x="5197851" y="3079620"/>
            <a:ext cx="5069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poder generar citas y referencias </a:t>
            </a:r>
            <a:endParaRPr lang="es-NI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D10960B-2DFF-4957-9394-91FE6638AEAE}"/>
              </a:ext>
            </a:extLst>
          </p:cNvPr>
          <p:cNvSpPr/>
          <p:nvPr/>
        </p:nvSpPr>
        <p:spPr>
          <a:xfrm>
            <a:off x="5565136" y="4746597"/>
            <a:ext cx="39917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formato seleccionando </a:t>
            </a:r>
            <a:endParaRPr lang="es-NI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1B3C318-4750-46B5-8FE8-A9063C74346B}"/>
              </a:ext>
            </a:extLst>
          </p:cNvPr>
          <p:cNvSpPr/>
          <p:nvPr/>
        </p:nvSpPr>
        <p:spPr>
          <a:xfrm>
            <a:off x="762001" y="1921328"/>
            <a:ext cx="101368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programas que permiten administrar las fuentes, importando los datos de referencias, obtenidos desde (bases de datos, revistas electrónica, paginas web, etc.) o incluirlos manualmente.</a:t>
            </a:r>
            <a:endParaRPr lang="es-NI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 derecha 33">
            <a:extLst>
              <a:ext uri="{FF2B5EF4-FFF2-40B4-BE49-F238E27FC236}">
                <a16:creationId xmlns:a16="http://schemas.microsoft.com/office/drawing/2014/main" id="{32B7DDE7-C828-4B8E-B84D-EC664B363F31}"/>
              </a:ext>
            </a:extLst>
          </p:cNvPr>
          <p:cNvSpPr/>
          <p:nvPr/>
        </p:nvSpPr>
        <p:spPr>
          <a:xfrm rot="5400000">
            <a:off x="7363240" y="5151107"/>
            <a:ext cx="395552" cy="332644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93A0CA4-54F1-452F-B24D-B63DE8D78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650" y="3026677"/>
            <a:ext cx="2955333" cy="35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26" name="Shape 336">
            <a:extLst>
              <a:ext uri="{FF2B5EF4-FFF2-40B4-BE49-F238E27FC236}">
                <a16:creationId xmlns:a16="http://schemas.microsoft.com/office/drawing/2014/main" id="{6E8E7AE3-4817-4C3C-97C2-DD91D0BB1AB9}"/>
              </a:ext>
            </a:extLst>
          </p:cNvPr>
          <p:cNvSpPr txBox="1"/>
          <p:nvPr/>
        </p:nvSpPr>
        <p:spPr>
          <a:xfrm>
            <a:off x="1951136" y="1348389"/>
            <a:ext cx="8519886" cy="6099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3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Tipos de gestores bibliográficos</a:t>
            </a:r>
            <a:endParaRPr lang="en-US" sz="36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  <a:p>
            <a:endParaRPr sz="1400" b="1" kern="0" dirty="0">
              <a:solidFill>
                <a:srgbClr val="FFFFFF"/>
              </a:solidFill>
              <a:latin typeface="Roboto" charset="0"/>
              <a:ea typeface="Roboto" charset="0"/>
              <a:cs typeface="Roboto" charset="0"/>
              <a:sym typeface="Helvetica Neue"/>
            </a:endParaRPr>
          </a:p>
        </p:txBody>
      </p:sp>
      <p:sp>
        <p:nvSpPr>
          <p:cNvPr id="29" name="2 Marcador de contenido">
            <a:extLst>
              <a:ext uri="{FF2B5EF4-FFF2-40B4-BE49-F238E27FC236}">
                <a16:creationId xmlns:a16="http://schemas.microsoft.com/office/drawing/2014/main" id="{80C4FF3C-8B80-4B6B-96B3-BFDE98A05ED5}"/>
              </a:ext>
            </a:extLst>
          </p:cNvPr>
          <p:cNvSpPr txBox="1">
            <a:spLocks/>
          </p:cNvSpPr>
          <p:nvPr/>
        </p:nvSpPr>
        <p:spPr>
          <a:xfrm>
            <a:off x="1143807" y="1958297"/>
            <a:ext cx="10228152" cy="4369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NI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Gestores de referencias clásicos- años 80.</a:t>
            </a:r>
            <a:r>
              <a:rPr lang="es-E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caracterizan porque necesitan ser instalados en el ordenador.</a:t>
            </a:r>
            <a:endParaRPr lang="es-NI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s-NI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NI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Gestores en la web 2.0- año 2008 </a:t>
            </a:r>
            <a:r>
              <a:rPr lang="es-E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permiten tener acceso a nuestra base de datos de referencias desde cualquier ordenador.</a:t>
            </a:r>
            <a:endParaRPr lang="es-NI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s-NI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NI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Gestores  (Redes  sociales), año 2010. A</a:t>
            </a:r>
            <a:r>
              <a:rPr lang="es-ES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ñaden</a:t>
            </a:r>
            <a:r>
              <a:rPr lang="es-E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funcionalidades de los gestores de referencias las posibilidades que ofrecen las redes sociales para compartir y descubrir información (</a:t>
            </a:r>
            <a:r>
              <a:rPr lang="es-NI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Poliscience</a:t>
            </a:r>
            <a:r>
              <a:rPr lang="es-NI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-Biblioteca UPV, s.f.).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NI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5863258D-8B34-48E1-8112-30102C9B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45" y="2409996"/>
            <a:ext cx="2929073" cy="79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6C653D5-B076-4EAC-A215-B85D90A6B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68" y="6050897"/>
            <a:ext cx="2878222" cy="76044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08ACA04-133B-42D6-AE35-5691C1BA6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750" y="3818169"/>
            <a:ext cx="2929073" cy="76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6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6161266"/>
            <a:chOff x="1286541" y="114897"/>
            <a:chExt cx="9612281" cy="6161266"/>
          </a:xfrm>
        </p:grpSpPr>
        <p:pic>
          <p:nvPicPr>
            <p:cNvPr id="1026" name="WordPictureWatermark2727436">
              <a:extLst>
                <a:ext uri="{FF2B5EF4-FFF2-40B4-BE49-F238E27FC236}">
                  <a16:creationId xmlns:a16="http://schemas.microsoft.com/office/drawing/2014/main" id="{09E91777-0DFD-43A5-99DB-3DBA73B1A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143" y="1429526"/>
              <a:ext cx="6827837" cy="4846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3" name="Shape 336">
            <a:extLst>
              <a:ext uri="{FF2B5EF4-FFF2-40B4-BE49-F238E27FC236}">
                <a16:creationId xmlns:a16="http://schemas.microsoft.com/office/drawing/2014/main" id="{CB8FA1DB-450E-4073-B7F7-1120652C5216}"/>
              </a:ext>
            </a:extLst>
          </p:cNvPr>
          <p:cNvSpPr txBox="1"/>
          <p:nvPr/>
        </p:nvSpPr>
        <p:spPr>
          <a:xfrm>
            <a:off x="1564118" y="1301830"/>
            <a:ext cx="8519886" cy="74726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44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¿Qué hace Zotero?</a:t>
            </a:r>
            <a:endParaRPr lang="en-US" sz="44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4E45390-8B6A-427C-8607-1588FC745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8"/>
          <a:stretch/>
        </p:blipFill>
        <p:spPr bwMode="auto">
          <a:xfrm>
            <a:off x="2093440" y="2127614"/>
            <a:ext cx="7892517" cy="450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32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10278" y="286347"/>
            <a:ext cx="11971448" cy="6628206"/>
            <a:chOff x="110278" y="114897"/>
            <a:chExt cx="11971448" cy="6628206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  <p:pic>
          <p:nvPicPr>
            <p:cNvPr id="1027" name="Imagen 6">
              <a:extLst>
                <a:ext uri="{FF2B5EF4-FFF2-40B4-BE49-F238E27FC236}">
                  <a16:creationId xmlns:a16="http://schemas.microsoft.com/office/drawing/2014/main" id="{048D9391-BD0C-4F54-B754-576905D70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02" y="6315160"/>
              <a:ext cx="1308835" cy="39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564EACC0-6778-4BB8-BF83-1B6F6E8CE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78" y="6004439"/>
              <a:ext cx="11971448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NI" altLang="es-NI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CENIDA</a:t>
              </a:r>
              <a:r>
                <a:rPr kumimoji="0" lang="es-ES_tradnl" altLang="es-NI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 </a:t>
              </a:r>
              <a:endParaRPr kumimoji="0" lang="es-NI" altLang="es-N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ES_tradnl" altLang="es-NI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KM. 12 ½</a:t>
              </a:r>
              <a:r>
                <a:rPr kumimoji="0" lang="es-ES_tradnl" altLang="es-NI" sz="10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 </a:t>
              </a:r>
              <a:r>
                <a:rPr kumimoji="0" lang="es-ES_tradnl" altLang="es-NI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carretera norte. Managua, Nicaragua</a:t>
              </a:r>
              <a:endParaRPr kumimoji="0" lang="es-NI" altLang="es-N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ES_tradnl" altLang="es-NI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Apartado 1487</a:t>
              </a:r>
              <a:endParaRPr kumimoji="0" lang="es-NI" altLang="es-N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ES_tradnl" altLang="es-NI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o" charset="0"/>
                </a:rPr>
                <a:t>Teléfono: 22331871- E-mail: cenida@ci.una.edu.ni</a:t>
              </a:r>
              <a:endParaRPr kumimoji="0" lang="es-ES_tradnl" altLang="es-N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ED74E85-3745-4F9A-B577-CB7F784B2B6C}"/>
              </a:ext>
            </a:extLst>
          </p:cNvPr>
          <p:cNvSpPr/>
          <p:nvPr/>
        </p:nvSpPr>
        <p:spPr>
          <a:xfrm>
            <a:off x="6216442" y="2267978"/>
            <a:ext cx="46823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que abrir Chrome e ir a la  página de descarga de Zotero: </a:t>
            </a: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www.zotero.org/download/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hacer </a:t>
            </a:r>
            <a:r>
              <a:rPr lang="es-MX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“Zotero 6.0  para </a:t>
            </a:r>
            <a:r>
              <a:rPr lang="es-MX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946FE68F-AA8C-4719-9DD4-1E2EE4DC973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3" t="38662" r="39642" b="44491"/>
          <a:stretch/>
        </p:blipFill>
        <p:spPr bwMode="auto">
          <a:xfrm>
            <a:off x="3910496" y="5721712"/>
            <a:ext cx="1913565" cy="841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6C0CE19-EB5A-4B48-B7F3-C89C157A3A9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6" t="26561" r="32281" b="28856"/>
          <a:stretch/>
        </p:blipFill>
        <p:spPr bwMode="auto">
          <a:xfrm>
            <a:off x="8153051" y="4263824"/>
            <a:ext cx="2797693" cy="1912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742C4BF-20B5-4E3F-B9E9-72DAB37E3A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22" t="76063" r="53125" b="605"/>
          <a:stretch/>
        </p:blipFill>
        <p:spPr>
          <a:xfrm>
            <a:off x="1737388" y="4441282"/>
            <a:ext cx="2601355" cy="1258019"/>
          </a:xfrm>
          <a:prstGeom prst="rect">
            <a:avLst/>
          </a:prstGeom>
        </p:spPr>
      </p:pic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A51DFAB7-EF42-4BDD-BC9B-489C8B2084ED}"/>
              </a:ext>
            </a:extLst>
          </p:cNvPr>
          <p:cNvCxnSpPr>
            <a:cxnSpLocks/>
          </p:cNvCxnSpPr>
          <p:nvPr/>
        </p:nvCxnSpPr>
        <p:spPr>
          <a:xfrm flipH="1">
            <a:off x="2476933" y="3925542"/>
            <a:ext cx="432883" cy="1291051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A0EF2DDB-32B1-4136-9CF4-D57C462BA1C3}"/>
              </a:ext>
            </a:extLst>
          </p:cNvPr>
          <p:cNvSpPr/>
          <p:nvPr/>
        </p:nvSpPr>
        <p:spPr>
          <a:xfrm>
            <a:off x="2790851" y="4469288"/>
            <a:ext cx="494428" cy="203557"/>
          </a:xfrm>
          <a:prstGeom prst="ellips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277824B5-213A-459E-AFC0-D0A4ED8981AD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6" t="24664" r="32275" b="31212"/>
          <a:stretch/>
        </p:blipFill>
        <p:spPr bwMode="auto">
          <a:xfrm>
            <a:off x="5918072" y="4886289"/>
            <a:ext cx="2148882" cy="1561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Elipse 36">
            <a:extLst>
              <a:ext uri="{FF2B5EF4-FFF2-40B4-BE49-F238E27FC236}">
                <a16:creationId xmlns:a16="http://schemas.microsoft.com/office/drawing/2014/main" id="{5B7DEA5B-010A-4D23-864E-5B28D1403A1B}"/>
              </a:ext>
            </a:extLst>
          </p:cNvPr>
          <p:cNvSpPr/>
          <p:nvPr/>
        </p:nvSpPr>
        <p:spPr>
          <a:xfrm>
            <a:off x="7181850" y="6221731"/>
            <a:ext cx="596384" cy="235558"/>
          </a:xfrm>
          <a:prstGeom prst="ellips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0C5EB92-88A8-49FE-940E-00FFF654FB07}"/>
              </a:ext>
            </a:extLst>
          </p:cNvPr>
          <p:cNvSpPr/>
          <p:nvPr/>
        </p:nvSpPr>
        <p:spPr>
          <a:xfrm>
            <a:off x="9900424" y="5848390"/>
            <a:ext cx="481826" cy="230578"/>
          </a:xfrm>
          <a:prstGeom prst="ellipse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hape 336">
            <a:extLst>
              <a:ext uri="{FF2B5EF4-FFF2-40B4-BE49-F238E27FC236}">
                <a16:creationId xmlns:a16="http://schemas.microsoft.com/office/drawing/2014/main" id="{73B6CB0C-BD3A-4F2B-8759-15CC4FC03C95}"/>
              </a:ext>
            </a:extLst>
          </p:cNvPr>
          <p:cNvSpPr txBox="1"/>
          <p:nvPr/>
        </p:nvSpPr>
        <p:spPr>
          <a:xfrm>
            <a:off x="1658129" y="1304980"/>
            <a:ext cx="8519886" cy="74726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3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sym typeface="Helvetica Neue"/>
              </a:rPr>
              <a:t>Instalar el plugin en Firefox</a:t>
            </a:r>
            <a:endParaRPr lang="en-US" sz="36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sym typeface="Helvetica Neue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E1C814-8244-4695-BAA8-6769A979AB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600" t="14326" r="14251" b="9258"/>
          <a:stretch/>
        </p:blipFill>
        <p:spPr>
          <a:xfrm>
            <a:off x="1981200" y="2075021"/>
            <a:ext cx="3994359" cy="196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9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88FE0C0-51DC-4525-B0A3-C928AEF8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977"/>
            <a:ext cx="11971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557051-D8D6-4D6B-B890-B235A3D954D9}"/>
              </a:ext>
            </a:extLst>
          </p:cNvPr>
          <p:cNvGrpSpPr/>
          <p:nvPr/>
        </p:nvGrpSpPr>
        <p:grpSpPr>
          <a:xfrm>
            <a:off x="1286541" y="114897"/>
            <a:ext cx="9612281" cy="1133999"/>
            <a:chOff x="1286541" y="114897"/>
            <a:chExt cx="9612281" cy="1133999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D97DE59-D68F-4799-8BC7-C7DB484A185F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541" y="114897"/>
              <a:ext cx="1123602" cy="1086582"/>
            </a:xfrm>
            <a:prstGeom prst="rect">
              <a:avLst/>
            </a:prstGeom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3F24299-A5E4-4BC4-826F-A91208DFF0F6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7" y="291427"/>
              <a:ext cx="1187535" cy="84749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F5920E-2AF1-46A9-BA2E-5E4942B4591A}"/>
                </a:ext>
              </a:extLst>
            </p:cNvPr>
            <p:cNvSpPr/>
            <p:nvPr/>
          </p:nvSpPr>
          <p:spPr>
            <a:xfrm>
              <a:off x="1737388" y="1201479"/>
              <a:ext cx="9040991" cy="474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NI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9DFE6E-F546-4DC4-8154-85D54E33F868}"/>
                </a:ext>
              </a:extLst>
            </p:cNvPr>
            <p:cNvSpPr txBox="1"/>
            <p:nvPr/>
          </p:nvSpPr>
          <p:spPr>
            <a:xfrm>
              <a:off x="2635102" y="196523"/>
              <a:ext cx="6921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b="1" dirty="0"/>
                <a:t>UNIVERSIDAD NACIONAL AGRARIA</a:t>
              </a:r>
              <a:endParaRPr lang="es-NI" dirty="0"/>
            </a:p>
            <a:p>
              <a:pPr algn="ctr"/>
              <a:r>
                <a:rPr lang="es-NI" dirty="0"/>
                <a:t>Centro Nacional de Información y Documentación Agropecuaria</a:t>
              </a:r>
            </a:p>
            <a:p>
              <a:pPr algn="ctr"/>
              <a:r>
                <a:rPr lang="es-NI" dirty="0"/>
                <a:t>(CENIDA)</a:t>
              </a:r>
            </a:p>
          </p:txBody>
        </p:sp>
      </p:grpSp>
      <p:sp>
        <p:nvSpPr>
          <p:cNvPr id="13" name="Shape 336">
            <a:extLst>
              <a:ext uri="{FF2B5EF4-FFF2-40B4-BE49-F238E27FC236}">
                <a16:creationId xmlns:a16="http://schemas.microsoft.com/office/drawing/2014/main" id="{613503A2-CB7E-4B9B-BB0B-89C964ACEEE8}"/>
              </a:ext>
            </a:extLst>
          </p:cNvPr>
          <p:cNvSpPr txBox="1"/>
          <p:nvPr/>
        </p:nvSpPr>
        <p:spPr>
          <a:xfrm>
            <a:off x="1705781" y="1361862"/>
            <a:ext cx="8780438" cy="646332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s-NI" sz="4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Instalar el </a:t>
            </a:r>
            <a:r>
              <a:rPr lang="es-NI" sz="40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plug</a:t>
            </a:r>
            <a:r>
              <a:rPr lang="es-NI" sz="40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-in en </a:t>
            </a:r>
            <a:r>
              <a:rPr lang="es-NI" sz="40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Helvetica Neue"/>
              </a:rPr>
              <a:t>FireFox</a:t>
            </a:r>
            <a:endParaRPr lang="en-US" sz="4000" b="1" kern="0" dirty="0">
              <a:solidFill>
                <a:srgbClr val="000000">
                  <a:lumMod val="75000"/>
                  <a:lumOff val="25000"/>
                </a:srgbClr>
              </a:solidFill>
              <a:latin typeface="Roboto Light" charset="0"/>
              <a:ea typeface="Roboto Light" charset="0"/>
              <a:cs typeface="Roboto Light" charset="0"/>
              <a:sym typeface="Helvetica Neue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41DDC6F-AE23-489E-B228-2A98C31B44A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9" t="17810" r="13783" b="5515"/>
          <a:stretch/>
        </p:blipFill>
        <p:spPr bwMode="auto">
          <a:xfrm>
            <a:off x="2166110" y="2130392"/>
            <a:ext cx="3598566" cy="2763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43CD356-4283-4FF2-8AAD-CCE1B5C914B2}"/>
              </a:ext>
            </a:extLst>
          </p:cNvPr>
          <p:cNvSpPr/>
          <p:nvPr/>
        </p:nvSpPr>
        <p:spPr>
          <a:xfrm>
            <a:off x="6008709" y="2293372"/>
            <a:ext cx="4790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Luego, retorne a la pantalla inicial </a:t>
            </a:r>
            <a:r>
              <a:rPr kumimoji="0" lang="es-N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Z</a:t>
            </a:r>
            <a:r>
              <a:rPr kumimoji="0" lang="es-N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otero</a:t>
            </a:r>
            <a:r>
              <a:rPr kumimoji="0" lang="es-N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,  donde seleccione e instale </a:t>
            </a:r>
            <a:r>
              <a:rPr kumimoji="0" lang="es-N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Zotero conector</a:t>
            </a:r>
            <a:r>
              <a:rPr kumimoji="0" lang="es-N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s-N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BEE0D3E-8A30-4B86-BDDA-2520152FD4D6}"/>
              </a:ext>
            </a:extLst>
          </p:cNvPr>
          <p:cNvSpPr/>
          <p:nvPr/>
        </p:nvSpPr>
        <p:spPr>
          <a:xfrm>
            <a:off x="1737388" y="50211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Una vez que selecciones </a:t>
            </a:r>
            <a:r>
              <a:rPr kumimoji="0" lang="es-N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Zotero </a:t>
            </a:r>
            <a:r>
              <a:rPr kumimoji="0" lang="es-N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Connector</a:t>
            </a:r>
            <a:r>
              <a:rPr kumimoji="0" lang="es-N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te presenta la siguiente pantalla, busque en la parte inferior la opción </a:t>
            </a:r>
            <a:r>
              <a:rPr kumimoji="0" lang="es-N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Añadir a Chrome.</a:t>
            </a:r>
            <a:endParaRPr kumimoji="0" lang="es-N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3682478-4235-400F-8D55-A47BF4818AE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7508" r="12423" b="5213"/>
          <a:stretch/>
        </p:blipFill>
        <p:spPr bwMode="auto">
          <a:xfrm>
            <a:off x="7151791" y="4195639"/>
            <a:ext cx="3208655" cy="2457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F11A951-8ED5-4ECD-8DFF-DCA5032EEAC8}"/>
              </a:ext>
            </a:extLst>
          </p:cNvPr>
          <p:cNvPicPr/>
          <p:nvPr/>
        </p:nvPicPr>
        <p:blipFill rotWithShape="1">
          <a:blip r:embed="rId6"/>
          <a:srcRect l="11328" t="16790" r="12917" b="3877"/>
          <a:stretch/>
        </p:blipFill>
        <p:spPr bwMode="auto">
          <a:xfrm>
            <a:off x="6779998" y="3038642"/>
            <a:ext cx="2315521" cy="2313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BD241585-BEB1-4A43-BE4D-B917293066D2}"/>
              </a:ext>
            </a:extLst>
          </p:cNvPr>
          <p:cNvSpPr/>
          <p:nvPr/>
        </p:nvSpPr>
        <p:spPr>
          <a:xfrm>
            <a:off x="8296162" y="5977027"/>
            <a:ext cx="838784" cy="432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34770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1134</Words>
  <Application>Microsoft Office PowerPoint</Application>
  <PresentationFormat>Panorámica</PresentationFormat>
  <Paragraphs>146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Roboto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Procesos</dc:creator>
  <cp:lastModifiedBy>Meyling Patricia  Davila Flores</cp:lastModifiedBy>
  <cp:revision>40</cp:revision>
  <dcterms:created xsi:type="dcterms:W3CDTF">2021-03-19T16:36:42Z</dcterms:created>
  <dcterms:modified xsi:type="dcterms:W3CDTF">2022-06-17T19:54:59Z</dcterms:modified>
</cp:coreProperties>
</file>