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  <p:sldMasterId id="2147483729" r:id="rId2"/>
  </p:sldMasterIdLst>
  <p:notesMasterIdLst>
    <p:notesMasterId r:id="rId25"/>
  </p:notesMasterIdLst>
  <p:sldIdLst>
    <p:sldId id="284" r:id="rId3"/>
    <p:sldId id="256" r:id="rId4"/>
    <p:sldId id="258" r:id="rId5"/>
    <p:sldId id="260" r:id="rId6"/>
    <p:sldId id="263" r:id="rId7"/>
    <p:sldId id="286" r:id="rId8"/>
    <p:sldId id="265" r:id="rId9"/>
    <p:sldId id="267" r:id="rId10"/>
    <p:sldId id="268" r:id="rId11"/>
    <p:sldId id="269" r:id="rId12"/>
    <p:sldId id="270" r:id="rId13"/>
    <p:sldId id="271" r:id="rId14"/>
    <p:sldId id="274" r:id="rId15"/>
    <p:sldId id="272" r:id="rId16"/>
    <p:sldId id="275" r:id="rId17"/>
    <p:sldId id="276" r:id="rId18"/>
    <p:sldId id="277" r:id="rId19"/>
    <p:sldId id="278" r:id="rId20"/>
    <p:sldId id="280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90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A46997-80D6-44AF-BA4C-BDB32A6DD08B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79A1961-A7EC-4F96-9EA6-FB29B5DEFB18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Inicio de trabajo de investigación</a:t>
          </a:r>
        </a:p>
      </dgm:t>
    </dgm:pt>
    <dgm:pt modelId="{EBC2E018-CAB8-4223-99A6-9320F533C2B7}" type="parTrans" cxnId="{15791C10-E108-4B98-9086-1A717ADC47B6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DD1D53-9D8D-40D9-A69B-1F138CDB62AD}" type="sibTrans" cxnId="{15791C10-E108-4B98-9086-1A717ADC47B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A11064-C735-46D5-9131-128B0B717C5C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Delimitar el tema</a:t>
          </a:r>
        </a:p>
      </dgm:t>
    </dgm:pt>
    <dgm:pt modelId="{3DB0AA06-BBAE-43EA-8964-03D2FE85765E}" type="parTrans" cxnId="{B19F49C4-E9A5-42A9-A2E1-6DF26ED5EB7A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4A0C7B-30C5-45E5-9671-64EA7D7F0C0F}" type="sibTrans" cxnId="{B19F49C4-E9A5-42A9-A2E1-6DF26ED5EB7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A0BC88-992B-457C-83BA-A37E1C7A1911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Revisión bibliográfica </a:t>
          </a:r>
        </a:p>
      </dgm:t>
    </dgm:pt>
    <dgm:pt modelId="{02D2150B-C37E-4F5F-ABBC-A058D25BA7D8}" type="sibTrans" cxnId="{4DE92DC6-A3E5-4EB9-8ABC-1641660F529F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27964E-76DC-4858-9135-E2471CD5D680}" type="parTrans" cxnId="{4DE92DC6-A3E5-4EB9-8ABC-1641660F529F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C67A41-A57C-442B-901F-29C8F8A3CF25}" type="pres">
      <dgm:prSet presAssocID="{60A46997-80D6-44AF-BA4C-BDB32A6DD08B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42C6297-8E1B-417C-9E35-75A6518F801B}" type="pres">
      <dgm:prSet presAssocID="{E79A1961-A7EC-4F96-9EA6-FB29B5DEFB18}" presName="gear1" presStyleLbl="node1" presStyleIdx="0" presStyleCnt="3" custScaleX="109651" custScaleY="114967" custLinFactNeighborX="9234" custLinFactNeighborY="169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43DB5F-018C-4DE2-A655-9643BF5BD27C}" type="pres">
      <dgm:prSet presAssocID="{E79A1961-A7EC-4F96-9EA6-FB29B5DEFB18}" presName="gear1srcNode" presStyleLbl="node1" presStyleIdx="0" presStyleCnt="3"/>
      <dgm:spPr/>
      <dgm:t>
        <a:bodyPr/>
        <a:lstStyle/>
        <a:p>
          <a:endParaRPr lang="es-ES"/>
        </a:p>
      </dgm:t>
    </dgm:pt>
    <dgm:pt modelId="{DBF3699C-DE18-4145-B0C1-73E600CCB243}" type="pres">
      <dgm:prSet presAssocID="{E79A1961-A7EC-4F96-9EA6-FB29B5DEFB18}" presName="gear1dstNode" presStyleLbl="node1" presStyleIdx="0" presStyleCnt="3"/>
      <dgm:spPr/>
      <dgm:t>
        <a:bodyPr/>
        <a:lstStyle/>
        <a:p>
          <a:endParaRPr lang="es-ES"/>
        </a:p>
      </dgm:t>
    </dgm:pt>
    <dgm:pt modelId="{EEFF6676-77E5-43A4-A883-C869632406E9}" type="pres">
      <dgm:prSet presAssocID="{89A0BC88-992B-457C-83BA-A37E1C7A1911}" presName="gear2" presStyleLbl="node1" presStyleIdx="1" presStyleCnt="3" custScaleX="124616" custScaleY="128628" custLinFactNeighborX="-2076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395400-14B7-4E15-BF81-90E8D3AC15B6}" type="pres">
      <dgm:prSet presAssocID="{89A0BC88-992B-457C-83BA-A37E1C7A1911}" presName="gear2srcNode" presStyleLbl="node1" presStyleIdx="1" presStyleCnt="3"/>
      <dgm:spPr/>
      <dgm:t>
        <a:bodyPr/>
        <a:lstStyle/>
        <a:p>
          <a:endParaRPr lang="es-ES"/>
        </a:p>
      </dgm:t>
    </dgm:pt>
    <dgm:pt modelId="{7D452893-64D1-41E6-B0F0-D9CAE3AC1553}" type="pres">
      <dgm:prSet presAssocID="{89A0BC88-992B-457C-83BA-A37E1C7A1911}" presName="gear2dstNode" presStyleLbl="node1" presStyleIdx="1" presStyleCnt="3"/>
      <dgm:spPr/>
      <dgm:t>
        <a:bodyPr/>
        <a:lstStyle/>
        <a:p>
          <a:endParaRPr lang="es-ES"/>
        </a:p>
      </dgm:t>
    </dgm:pt>
    <dgm:pt modelId="{D1798368-B390-49EA-803B-86AF306CD1D0}" type="pres">
      <dgm:prSet presAssocID="{F2A11064-C735-46D5-9131-128B0B717C5C}" presName="gear3" presStyleLbl="node1" presStyleIdx="2" presStyleCnt="3" custScaleX="114738" custScaleY="117811" custLinFactNeighborX="17016" custLinFactNeighborY="-4511"/>
      <dgm:spPr/>
      <dgm:t>
        <a:bodyPr/>
        <a:lstStyle/>
        <a:p>
          <a:endParaRPr lang="es-ES"/>
        </a:p>
      </dgm:t>
    </dgm:pt>
    <dgm:pt modelId="{03A9A5CF-CDD2-44A6-8AEC-A06E1D04A7C6}" type="pres">
      <dgm:prSet presAssocID="{F2A11064-C735-46D5-9131-128B0B717C5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9D5922-071C-4E33-A939-D6E633A9E9BF}" type="pres">
      <dgm:prSet presAssocID="{F2A11064-C735-46D5-9131-128B0B717C5C}" presName="gear3srcNode" presStyleLbl="node1" presStyleIdx="2" presStyleCnt="3"/>
      <dgm:spPr/>
      <dgm:t>
        <a:bodyPr/>
        <a:lstStyle/>
        <a:p>
          <a:endParaRPr lang="es-ES"/>
        </a:p>
      </dgm:t>
    </dgm:pt>
    <dgm:pt modelId="{3625A713-49B9-483F-98C3-049C5417DE4E}" type="pres">
      <dgm:prSet presAssocID="{F2A11064-C735-46D5-9131-128B0B717C5C}" presName="gear3dstNode" presStyleLbl="node1" presStyleIdx="2" presStyleCnt="3"/>
      <dgm:spPr/>
      <dgm:t>
        <a:bodyPr/>
        <a:lstStyle/>
        <a:p>
          <a:endParaRPr lang="es-ES"/>
        </a:p>
      </dgm:t>
    </dgm:pt>
    <dgm:pt modelId="{30DE1080-34DA-423B-990E-11F4436E715F}" type="pres">
      <dgm:prSet presAssocID="{6BDD1D53-9D8D-40D9-A69B-1F138CDB62AD}" presName="connector1" presStyleLbl="sibTrans2D1" presStyleIdx="0" presStyleCnt="3" custAng="399837" custScaleX="109651" custScaleY="114967" custLinFactNeighborX="4721" custLinFactNeighborY="107"/>
      <dgm:spPr/>
      <dgm:t>
        <a:bodyPr/>
        <a:lstStyle/>
        <a:p>
          <a:endParaRPr lang="es-ES"/>
        </a:p>
      </dgm:t>
    </dgm:pt>
    <dgm:pt modelId="{FD38B52C-E660-440E-90D0-23C9689CA33A}" type="pres">
      <dgm:prSet presAssocID="{02D2150B-C37E-4F5F-ABBC-A058D25BA7D8}" presName="connector2" presStyleLbl="sibTrans2D1" presStyleIdx="1" presStyleCnt="3" custAng="17553946" custFlipVert="1" custScaleX="1949" custScaleY="1949" custLinFactNeighborX="-11644" custLinFactNeighborY="50113"/>
      <dgm:spPr/>
      <dgm:t>
        <a:bodyPr/>
        <a:lstStyle/>
        <a:p>
          <a:endParaRPr lang="es-ES"/>
        </a:p>
      </dgm:t>
    </dgm:pt>
    <dgm:pt modelId="{78239C87-01FC-48F5-B5F6-D9BE005C7D24}" type="pres">
      <dgm:prSet presAssocID="{064A0C7B-30C5-45E5-9671-64EA7D7F0C0F}" presName="connector3" presStyleLbl="sibTrans2D1" presStyleIdx="2" presStyleCnt="3" custAng="1971401" custScaleX="105296" custScaleY="110322" custLinFactNeighborX="-9660" custLinFactNeighborY="23077"/>
      <dgm:spPr/>
      <dgm:t>
        <a:bodyPr/>
        <a:lstStyle/>
        <a:p>
          <a:endParaRPr lang="es-ES"/>
        </a:p>
      </dgm:t>
    </dgm:pt>
  </dgm:ptLst>
  <dgm:cxnLst>
    <dgm:cxn modelId="{B19F49C4-E9A5-42A9-A2E1-6DF26ED5EB7A}" srcId="{60A46997-80D6-44AF-BA4C-BDB32A6DD08B}" destId="{F2A11064-C735-46D5-9131-128B0B717C5C}" srcOrd="2" destOrd="0" parTransId="{3DB0AA06-BBAE-43EA-8964-03D2FE85765E}" sibTransId="{064A0C7B-30C5-45E5-9671-64EA7D7F0C0F}"/>
    <dgm:cxn modelId="{050EFDBF-CDE6-4E8F-9FB8-D89061C0341C}" type="presOf" srcId="{F2A11064-C735-46D5-9131-128B0B717C5C}" destId="{03A9A5CF-CDD2-44A6-8AEC-A06E1D04A7C6}" srcOrd="1" destOrd="0" presId="urn:microsoft.com/office/officeart/2005/8/layout/gear1"/>
    <dgm:cxn modelId="{D61F781B-BA7F-4C0B-B5D7-9C161BC7F443}" type="presOf" srcId="{89A0BC88-992B-457C-83BA-A37E1C7A1911}" destId="{7D452893-64D1-41E6-B0F0-D9CAE3AC1553}" srcOrd="2" destOrd="0" presId="urn:microsoft.com/office/officeart/2005/8/layout/gear1"/>
    <dgm:cxn modelId="{F53F8A39-09AF-4FED-9563-C59B4C207BA2}" type="presOf" srcId="{F2A11064-C735-46D5-9131-128B0B717C5C}" destId="{3625A713-49B9-483F-98C3-049C5417DE4E}" srcOrd="3" destOrd="0" presId="urn:microsoft.com/office/officeart/2005/8/layout/gear1"/>
    <dgm:cxn modelId="{5EA07C1D-E0BB-4FA1-9D92-768111F35DD7}" type="presOf" srcId="{E79A1961-A7EC-4F96-9EA6-FB29B5DEFB18}" destId="{0143DB5F-018C-4DE2-A655-9643BF5BD27C}" srcOrd="1" destOrd="0" presId="urn:microsoft.com/office/officeart/2005/8/layout/gear1"/>
    <dgm:cxn modelId="{5DD541A5-B6B2-4DA0-943D-4036D21D995F}" type="presOf" srcId="{89A0BC88-992B-457C-83BA-A37E1C7A1911}" destId="{B9395400-14B7-4E15-BF81-90E8D3AC15B6}" srcOrd="1" destOrd="0" presId="urn:microsoft.com/office/officeart/2005/8/layout/gear1"/>
    <dgm:cxn modelId="{15791C10-E108-4B98-9086-1A717ADC47B6}" srcId="{60A46997-80D6-44AF-BA4C-BDB32A6DD08B}" destId="{E79A1961-A7EC-4F96-9EA6-FB29B5DEFB18}" srcOrd="0" destOrd="0" parTransId="{EBC2E018-CAB8-4223-99A6-9320F533C2B7}" sibTransId="{6BDD1D53-9D8D-40D9-A69B-1F138CDB62AD}"/>
    <dgm:cxn modelId="{05A3ED0E-8D34-47D9-AA1A-0AD462434EB4}" type="presOf" srcId="{E79A1961-A7EC-4F96-9EA6-FB29B5DEFB18}" destId="{DBF3699C-DE18-4145-B0C1-73E600CCB243}" srcOrd="2" destOrd="0" presId="urn:microsoft.com/office/officeart/2005/8/layout/gear1"/>
    <dgm:cxn modelId="{CD247B88-03E3-4B26-B912-A1C47A58D38D}" type="presOf" srcId="{6BDD1D53-9D8D-40D9-A69B-1F138CDB62AD}" destId="{30DE1080-34DA-423B-990E-11F4436E715F}" srcOrd="0" destOrd="0" presId="urn:microsoft.com/office/officeart/2005/8/layout/gear1"/>
    <dgm:cxn modelId="{DB7CE415-511C-4126-A08D-416C9010CB2E}" type="presOf" srcId="{064A0C7B-30C5-45E5-9671-64EA7D7F0C0F}" destId="{78239C87-01FC-48F5-B5F6-D9BE005C7D24}" srcOrd="0" destOrd="0" presId="urn:microsoft.com/office/officeart/2005/8/layout/gear1"/>
    <dgm:cxn modelId="{30182051-2626-480E-83C8-8A41C8DE11FB}" type="presOf" srcId="{F2A11064-C735-46D5-9131-128B0B717C5C}" destId="{D1798368-B390-49EA-803B-86AF306CD1D0}" srcOrd="0" destOrd="0" presId="urn:microsoft.com/office/officeart/2005/8/layout/gear1"/>
    <dgm:cxn modelId="{E3A2D41F-6E34-41BE-9781-9ACC3FE04743}" type="presOf" srcId="{F2A11064-C735-46D5-9131-128B0B717C5C}" destId="{DA9D5922-071C-4E33-A939-D6E633A9E9BF}" srcOrd="2" destOrd="0" presId="urn:microsoft.com/office/officeart/2005/8/layout/gear1"/>
    <dgm:cxn modelId="{3F34B75C-265F-40B4-99AE-919299F2294C}" type="presOf" srcId="{02D2150B-C37E-4F5F-ABBC-A058D25BA7D8}" destId="{FD38B52C-E660-440E-90D0-23C9689CA33A}" srcOrd="0" destOrd="0" presId="urn:microsoft.com/office/officeart/2005/8/layout/gear1"/>
    <dgm:cxn modelId="{216FD290-3B80-4165-A9BA-E0A6FEA5E176}" type="presOf" srcId="{E79A1961-A7EC-4F96-9EA6-FB29B5DEFB18}" destId="{A42C6297-8E1B-417C-9E35-75A6518F801B}" srcOrd="0" destOrd="0" presId="urn:microsoft.com/office/officeart/2005/8/layout/gear1"/>
    <dgm:cxn modelId="{E222F75C-FAE5-41F5-8653-6A47864C4A5A}" type="presOf" srcId="{60A46997-80D6-44AF-BA4C-BDB32A6DD08B}" destId="{BFC67A41-A57C-442B-901F-29C8F8A3CF25}" srcOrd="0" destOrd="0" presId="urn:microsoft.com/office/officeart/2005/8/layout/gear1"/>
    <dgm:cxn modelId="{4DE92DC6-A3E5-4EB9-8ABC-1641660F529F}" srcId="{60A46997-80D6-44AF-BA4C-BDB32A6DD08B}" destId="{89A0BC88-992B-457C-83BA-A37E1C7A1911}" srcOrd="1" destOrd="0" parTransId="{4627964E-76DC-4858-9135-E2471CD5D680}" sibTransId="{02D2150B-C37E-4F5F-ABBC-A058D25BA7D8}"/>
    <dgm:cxn modelId="{9BC792AE-DC80-43B4-A106-64E744DBE53B}" type="presOf" srcId="{89A0BC88-992B-457C-83BA-A37E1C7A1911}" destId="{EEFF6676-77E5-43A4-A883-C869632406E9}" srcOrd="0" destOrd="0" presId="urn:microsoft.com/office/officeart/2005/8/layout/gear1"/>
    <dgm:cxn modelId="{343D456E-A2F5-42B3-9CBF-A8AB3A317C50}" type="presParOf" srcId="{BFC67A41-A57C-442B-901F-29C8F8A3CF25}" destId="{A42C6297-8E1B-417C-9E35-75A6518F801B}" srcOrd="0" destOrd="0" presId="urn:microsoft.com/office/officeart/2005/8/layout/gear1"/>
    <dgm:cxn modelId="{2C4ACE50-84E4-4957-B50C-5005AD383742}" type="presParOf" srcId="{BFC67A41-A57C-442B-901F-29C8F8A3CF25}" destId="{0143DB5F-018C-4DE2-A655-9643BF5BD27C}" srcOrd="1" destOrd="0" presId="urn:microsoft.com/office/officeart/2005/8/layout/gear1"/>
    <dgm:cxn modelId="{23F33E36-0D3D-4BB9-AAFC-B12F5D72C99A}" type="presParOf" srcId="{BFC67A41-A57C-442B-901F-29C8F8A3CF25}" destId="{DBF3699C-DE18-4145-B0C1-73E600CCB243}" srcOrd="2" destOrd="0" presId="urn:microsoft.com/office/officeart/2005/8/layout/gear1"/>
    <dgm:cxn modelId="{ED03E4ED-9AAA-4FD0-88A2-51EDFB2BA7A4}" type="presParOf" srcId="{BFC67A41-A57C-442B-901F-29C8F8A3CF25}" destId="{EEFF6676-77E5-43A4-A883-C869632406E9}" srcOrd="3" destOrd="0" presId="urn:microsoft.com/office/officeart/2005/8/layout/gear1"/>
    <dgm:cxn modelId="{D45DBC8A-3067-4C44-A167-C35056919257}" type="presParOf" srcId="{BFC67A41-A57C-442B-901F-29C8F8A3CF25}" destId="{B9395400-14B7-4E15-BF81-90E8D3AC15B6}" srcOrd="4" destOrd="0" presId="urn:microsoft.com/office/officeart/2005/8/layout/gear1"/>
    <dgm:cxn modelId="{77890FF2-C442-4AF9-8E7F-CA22D0483ED2}" type="presParOf" srcId="{BFC67A41-A57C-442B-901F-29C8F8A3CF25}" destId="{7D452893-64D1-41E6-B0F0-D9CAE3AC1553}" srcOrd="5" destOrd="0" presId="urn:microsoft.com/office/officeart/2005/8/layout/gear1"/>
    <dgm:cxn modelId="{6C01EDD5-99DC-45B7-A4BD-ED01B414F7FF}" type="presParOf" srcId="{BFC67A41-A57C-442B-901F-29C8F8A3CF25}" destId="{D1798368-B390-49EA-803B-86AF306CD1D0}" srcOrd="6" destOrd="0" presId="urn:microsoft.com/office/officeart/2005/8/layout/gear1"/>
    <dgm:cxn modelId="{0D5628B8-99FB-4DEF-94F4-A5501F9EC51D}" type="presParOf" srcId="{BFC67A41-A57C-442B-901F-29C8F8A3CF25}" destId="{03A9A5CF-CDD2-44A6-8AEC-A06E1D04A7C6}" srcOrd="7" destOrd="0" presId="urn:microsoft.com/office/officeart/2005/8/layout/gear1"/>
    <dgm:cxn modelId="{FC4F464E-4D75-45E6-B026-89FAB0E7C3F6}" type="presParOf" srcId="{BFC67A41-A57C-442B-901F-29C8F8A3CF25}" destId="{DA9D5922-071C-4E33-A939-D6E633A9E9BF}" srcOrd="8" destOrd="0" presId="urn:microsoft.com/office/officeart/2005/8/layout/gear1"/>
    <dgm:cxn modelId="{CA4B4C35-D85E-4D64-B3B0-76D99193C18F}" type="presParOf" srcId="{BFC67A41-A57C-442B-901F-29C8F8A3CF25}" destId="{3625A713-49B9-483F-98C3-049C5417DE4E}" srcOrd="9" destOrd="0" presId="urn:microsoft.com/office/officeart/2005/8/layout/gear1"/>
    <dgm:cxn modelId="{8091CA63-7415-46CA-AF0E-091424311C9F}" type="presParOf" srcId="{BFC67A41-A57C-442B-901F-29C8F8A3CF25}" destId="{30DE1080-34DA-423B-990E-11F4436E715F}" srcOrd="10" destOrd="0" presId="urn:microsoft.com/office/officeart/2005/8/layout/gear1"/>
    <dgm:cxn modelId="{39B88301-0BD7-4A66-9CE4-9A397BC2AECA}" type="presParOf" srcId="{BFC67A41-A57C-442B-901F-29C8F8A3CF25}" destId="{FD38B52C-E660-440E-90D0-23C9689CA33A}" srcOrd="11" destOrd="0" presId="urn:microsoft.com/office/officeart/2005/8/layout/gear1"/>
    <dgm:cxn modelId="{34824B41-6BDF-4A7B-BB32-5262C7F46E6E}" type="presParOf" srcId="{BFC67A41-A57C-442B-901F-29C8F8A3CF25}" destId="{78239C87-01FC-48F5-B5F6-D9BE005C7D2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D8990F-68EA-4E73-9370-26E27823E5D1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B3CADB8-2F64-48A8-B186-4206D3500A7F}">
      <dgm:prSet phldrT="[Texto]" custT="1"/>
      <dgm:spPr/>
      <dgm:t>
        <a:bodyPr/>
        <a:lstStyle/>
        <a:p>
          <a:pPr algn="ctr"/>
          <a:endParaRPr lang="es-ES" sz="4000" dirty="0"/>
        </a:p>
      </dgm:t>
    </dgm:pt>
    <dgm:pt modelId="{A0447329-70D6-4912-8FAA-2ECEBEA6984C}" type="parTrans" cxnId="{A31FA4EC-D01D-4472-9C05-B87631943ABC}">
      <dgm:prSet/>
      <dgm:spPr/>
      <dgm:t>
        <a:bodyPr/>
        <a:lstStyle/>
        <a:p>
          <a:endParaRPr lang="es-ES"/>
        </a:p>
      </dgm:t>
    </dgm:pt>
    <dgm:pt modelId="{6548E625-27F9-42B3-B23D-AF9BCCDBEB28}" type="sibTrans" cxnId="{A31FA4EC-D01D-4472-9C05-B87631943ABC}">
      <dgm:prSet/>
      <dgm:spPr/>
      <dgm:t>
        <a:bodyPr/>
        <a:lstStyle/>
        <a:p>
          <a:endParaRPr lang="es-ES"/>
        </a:p>
      </dgm:t>
    </dgm:pt>
    <dgm:pt modelId="{57601079-AB1F-49D1-9A53-7144961EF968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Creado por </a:t>
          </a:r>
          <a:endParaRPr lang="es-E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D786DF-B8C1-4DA3-9B8E-8381915DECBF}" type="parTrans" cxnId="{8BB7569F-B3E6-4027-AAB0-2D4FC5DBD8D3}">
      <dgm:prSet/>
      <dgm:spPr/>
      <dgm:t>
        <a:bodyPr/>
        <a:lstStyle/>
        <a:p>
          <a:endParaRPr lang="es-ES"/>
        </a:p>
      </dgm:t>
    </dgm:pt>
    <dgm:pt modelId="{71417EF3-79B5-4091-9845-E08E8B623FED}" type="sibTrans" cxnId="{8BB7569F-B3E6-4027-AAB0-2D4FC5DBD8D3}">
      <dgm:prSet/>
      <dgm:spPr/>
      <dgm:t>
        <a:bodyPr/>
        <a:lstStyle/>
        <a:p>
          <a:endParaRPr lang="es-ES"/>
        </a:p>
      </dgm:t>
    </dgm:pt>
    <dgm:pt modelId="{DF9E2575-4665-4A16-8246-2A0AD65B42CB}">
      <dgm:prSet phldrT="[Texto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E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Código abierto</a:t>
          </a:r>
          <a:endParaRPr lang="es-E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D7E047-ECB3-48A4-A507-C90A1D391DF5}" type="parTrans" cxnId="{19CEF470-999D-433A-B9E4-1C6EC32EDE74}">
      <dgm:prSet/>
      <dgm:spPr/>
      <dgm:t>
        <a:bodyPr/>
        <a:lstStyle/>
        <a:p>
          <a:endParaRPr lang="es-ES"/>
        </a:p>
      </dgm:t>
    </dgm:pt>
    <dgm:pt modelId="{A19432F0-08FB-4023-9CA9-73AD160EC4F9}" type="sibTrans" cxnId="{19CEF470-999D-433A-B9E4-1C6EC32EDE74}">
      <dgm:prSet/>
      <dgm:spPr/>
      <dgm:t>
        <a:bodyPr/>
        <a:lstStyle/>
        <a:p>
          <a:endParaRPr lang="es-ES"/>
        </a:p>
      </dgm:t>
    </dgm:pt>
    <dgm:pt modelId="{88D9CB3A-838A-44A4-82C9-BE7E5EF8F146}">
      <dgm:prSet phldrT="[Texto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algn="ctr"/>
          <a:r>
            <a:rPr lang="es-E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Sincronización versión web y local</a:t>
          </a:r>
        </a:p>
        <a:p>
          <a:pPr algn="ctr"/>
          <a:endParaRPr lang="es-E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757612-F663-44A1-BE21-F5670B5AE453}" type="parTrans" cxnId="{BB0D5999-F162-4AB0-91D7-12A252A2E3AA}">
      <dgm:prSet/>
      <dgm:spPr/>
      <dgm:t>
        <a:bodyPr/>
        <a:lstStyle/>
        <a:p>
          <a:endParaRPr lang="es-ES"/>
        </a:p>
      </dgm:t>
    </dgm:pt>
    <dgm:pt modelId="{4C900803-6E87-4B48-B08A-F0AF429B8AE4}" type="sibTrans" cxnId="{BB0D5999-F162-4AB0-91D7-12A252A2E3AA}">
      <dgm:prSet/>
      <dgm:spPr/>
      <dgm:t>
        <a:bodyPr/>
        <a:lstStyle/>
        <a:p>
          <a:endParaRPr lang="es-ES"/>
        </a:p>
      </dgm:t>
    </dgm:pt>
    <dgm:pt modelId="{64E5683F-361E-4753-9A5F-FBC891CF501A}">
      <dgm:prSet phldrT="[Texto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s-E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7400 estilos distintos</a:t>
          </a:r>
          <a:endParaRPr lang="es-E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03D6C9-F003-4181-864D-DF273C206BDB}" type="parTrans" cxnId="{B882E76A-AAB4-499D-BA1E-FC19A243019B}">
      <dgm:prSet/>
      <dgm:spPr/>
      <dgm:t>
        <a:bodyPr/>
        <a:lstStyle/>
        <a:p>
          <a:endParaRPr lang="es-ES"/>
        </a:p>
      </dgm:t>
    </dgm:pt>
    <dgm:pt modelId="{BCAB046E-20D2-41AD-8FF8-485EA96547F5}" type="sibTrans" cxnId="{B882E76A-AAB4-499D-BA1E-FC19A243019B}">
      <dgm:prSet/>
      <dgm:spPr/>
      <dgm:t>
        <a:bodyPr/>
        <a:lstStyle/>
        <a:p>
          <a:endParaRPr lang="es-ES"/>
        </a:p>
      </dgm:t>
    </dgm:pt>
    <dgm:pt modelId="{F5B242E6-C6DF-48C8-B3E0-425DA134582F}">
      <dgm:prSet/>
      <dgm:spPr/>
      <dgm:t>
        <a:bodyPr/>
        <a:lstStyle/>
        <a:p>
          <a:endParaRPr lang="es-ES"/>
        </a:p>
      </dgm:t>
    </dgm:pt>
    <dgm:pt modelId="{E36A3570-81BA-41DD-839E-6F34114FACA9}" type="parTrans" cxnId="{A90ED5D9-8AB5-43BB-B727-77A9C65A7B7F}">
      <dgm:prSet/>
      <dgm:spPr/>
      <dgm:t>
        <a:bodyPr/>
        <a:lstStyle/>
        <a:p>
          <a:endParaRPr lang="es-ES"/>
        </a:p>
      </dgm:t>
    </dgm:pt>
    <dgm:pt modelId="{1EA1C9F2-BB9F-428E-AD0E-7B9FEEA87D2F}" type="sibTrans" cxnId="{A90ED5D9-8AB5-43BB-B727-77A9C65A7B7F}">
      <dgm:prSet/>
      <dgm:spPr/>
      <dgm:t>
        <a:bodyPr/>
        <a:lstStyle/>
        <a:p>
          <a:endParaRPr lang="es-ES"/>
        </a:p>
      </dgm:t>
    </dgm:pt>
    <dgm:pt modelId="{CF807797-C215-4A8E-B793-A3C1ADBE6058}">
      <dgm:prSet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300MB. Almacenamiento </a:t>
          </a:r>
          <a:endParaRPr lang="es-E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D495A8-B8FB-4DB5-8093-837D06F7F15D}" type="parTrans" cxnId="{BD166396-5580-4DB9-BC2C-EDE902187400}">
      <dgm:prSet/>
      <dgm:spPr/>
      <dgm:t>
        <a:bodyPr/>
        <a:lstStyle/>
        <a:p>
          <a:endParaRPr lang="es-ES"/>
        </a:p>
      </dgm:t>
    </dgm:pt>
    <dgm:pt modelId="{1CA3D518-BA3C-4AF5-9716-47D58615843C}" type="sibTrans" cxnId="{BD166396-5580-4DB9-BC2C-EDE902187400}">
      <dgm:prSet/>
      <dgm:spPr/>
      <dgm:t>
        <a:bodyPr/>
        <a:lstStyle/>
        <a:p>
          <a:endParaRPr lang="es-ES"/>
        </a:p>
      </dgm:t>
    </dgm:pt>
    <dgm:pt modelId="{046B0438-E7EF-43F6-9C37-FAE38D41AFAB}">
      <dgm:prSet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es-E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35 idiomas</a:t>
          </a:r>
          <a:endParaRPr lang="es-ES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027DED-9E36-4853-AA4B-18B1127EDC8E}" type="parTrans" cxnId="{DB593F65-815A-4074-9460-03BE08384A43}">
      <dgm:prSet/>
      <dgm:spPr/>
      <dgm:t>
        <a:bodyPr/>
        <a:lstStyle/>
        <a:p>
          <a:endParaRPr lang="es-ES"/>
        </a:p>
      </dgm:t>
    </dgm:pt>
    <dgm:pt modelId="{D499A26F-CD27-4234-845E-C5912BF71031}" type="sibTrans" cxnId="{DB593F65-815A-4074-9460-03BE08384A43}">
      <dgm:prSet/>
      <dgm:spPr/>
      <dgm:t>
        <a:bodyPr/>
        <a:lstStyle/>
        <a:p>
          <a:endParaRPr lang="es-ES"/>
        </a:p>
      </dgm:t>
    </dgm:pt>
    <dgm:pt modelId="{8CAD4468-11E2-4615-AB6B-F788B7A3A9E8}" type="pres">
      <dgm:prSet presAssocID="{8BD8990F-68EA-4E73-9370-26E27823E5D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A1CE940-C4D0-464D-B3D6-808390CCA9D3}" type="pres">
      <dgm:prSet presAssocID="{8BD8990F-68EA-4E73-9370-26E27823E5D1}" presName="radial" presStyleCnt="0">
        <dgm:presLayoutVars>
          <dgm:animLvl val="ctr"/>
        </dgm:presLayoutVars>
      </dgm:prSet>
      <dgm:spPr/>
    </dgm:pt>
    <dgm:pt modelId="{92646F0B-0367-470A-B231-5B070B902717}" type="pres">
      <dgm:prSet presAssocID="{BB3CADB8-2F64-48A8-B186-4206D3500A7F}" presName="centerShape" presStyleLbl="vennNode1" presStyleIdx="0" presStyleCnt="7"/>
      <dgm:spPr/>
      <dgm:t>
        <a:bodyPr/>
        <a:lstStyle/>
        <a:p>
          <a:endParaRPr lang="es-ES"/>
        </a:p>
      </dgm:t>
    </dgm:pt>
    <dgm:pt modelId="{19122982-0365-4BA2-847B-E8A8FDCCC7C5}" type="pres">
      <dgm:prSet presAssocID="{57601079-AB1F-49D1-9A53-7144961EF968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E09038-92C9-46A4-8AA0-05C99D98559D}" type="pres">
      <dgm:prSet presAssocID="{DF9E2575-4665-4A16-8246-2A0AD65B42CB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BB37F8-EBD0-444C-8671-A427DB9A8E8F}" type="pres">
      <dgm:prSet presAssocID="{88D9CB3A-838A-44A4-82C9-BE7E5EF8F146}" presName="node" presStyleLbl="vennNode1" presStyleIdx="3" presStyleCnt="7" custScaleX="98085" custScaleY="1202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43D4CE-C2EC-4154-A53C-216050F83D15}" type="pres">
      <dgm:prSet presAssocID="{CF807797-C215-4A8E-B793-A3C1ADBE6058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CC0A15-6831-46CD-A95B-B3E62D35F7F4}" type="pres">
      <dgm:prSet presAssocID="{046B0438-E7EF-43F6-9C37-FAE38D41AFAB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88EDDD-CF66-4D0A-8B96-CC67D2EDB810}" type="pres">
      <dgm:prSet presAssocID="{64E5683F-361E-4753-9A5F-FBC891CF501A}" presName="node" presStyleLbl="vennNode1" presStyleIdx="6" presStyleCnt="7" custRadScaleRad="98399" custRadScaleInc="-2761">
        <dgm:presLayoutVars>
          <dgm:bulletEnabled val="1"/>
        </dgm:presLayoutVars>
      </dgm:prSet>
      <dgm:spPr>
        <a:prstGeom prst="flowChartConnector">
          <a:avLst/>
        </a:prstGeom>
      </dgm:spPr>
      <dgm:t>
        <a:bodyPr/>
        <a:lstStyle/>
        <a:p>
          <a:endParaRPr lang="es-ES"/>
        </a:p>
      </dgm:t>
    </dgm:pt>
  </dgm:ptLst>
  <dgm:cxnLst>
    <dgm:cxn modelId="{BD166396-5580-4DB9-BC2C-EDE902187400}" srcId="{BB3CADB8-2F64-48A8-B186-4206D3500A7F}" destId="{CF807797-C215-4A8E-B793-A3C1ADBE6058}" srcOrd="3" destOrd="0" parTransId="{DBD495A8-B8FB-4DB5-8093-837D06F7F15D}" sibTransId="{1CA3D518-BA3C-4AF5-9716-47D58615843C}"/>
    <dgm:cxn modelId="{80105FB1-D5B4-43E7-BC3B-B581D885F29D}" type="presOf" srcId="{8BD8990F-68EA-4E73-9370-26E27823E5D1}" destId="{8CAD4468-11E2-4615-AB6B-F788B7A3A9E8}" srcOrd="0" destOrd="0" presId="urn:microsoft.com/office/officeart/2005/8/layout/radial3"/>
    <dgm:cxn modelId="{17EE7B89-D38B-4F2D-8F16-205509937F4D}" type="presOf" srcId="{CF807797-C215-4A8E-B793-A3C1ADBE6058}" destId="{5643D4CE-C2EC-4154-A53C-216050F83D15}" srcOrd="0" destOrd="0" presId="urn:microsoft.com/office/officeart/2005/8/layout/radial3"/>
    <dgm:cxn modelId="{A86B8E51-416D-4BE3-A01F-796E714AC302}" type="presOf" srcId="{DF9E2575-4665-4A16-8246-2A0AD65B42CB}" destId="{22E09038-92C9-46A4-8AA0-05C99D98559D}" srcOrd="0" destOrd="0" presId="urn:microsoft.com/office/officeart/2005/8/layout/radial3"/>
    <dgm:cxn modelId="{8BB7569F-B3E6-4027-AAB0-2D4FC5DBD8D3}" srcId="{BB3CADB8-2F64-48A8-B186-4206D3500A7F}" destId="{57601079-AB1F-49D1-9A53-7144961EF968}" srcOrd="0" destOrd="0" parTransId="{6BD786DF-B8C1-4DA3-9B8E-8381915DECBF}" sibTransId="{71417EF3-79B5-4091-9845-E08E8B623FED}"/>
    <dgm:cxn modelId="{E823A4FB-621E-4DD1-B9D2-13ED580CA73F}" type="presOf" srcId="{BB3CADB8-2F64-48A8-B186-4206D3500A7F}" destId="{92646F0B-0367-470A-B231-5B070B902717}" srcOrd="0" destOrd="0" presId="urn:microsoft.com/office/officeart/2005/8/layout/radial3"/>
    <dgm:cxn modelId="{EA077C11-54F3-4301-AF36-FFCB3510D106}" type="presOf" srcId="{64E5683F-361E-4753-9A5F-FBC891CF501A}" destId="{F188EDDD-CF66-4D0A-8B96-CC67D2EDB810}" srcOrd="0" destOrd="0" presId="urn:microsoft.com/office/officeart/2005/8/layout/radial3"/>
    <dgm:cxn modelId="{EB63EE68-4FD3-4BB7-8768-4A6FC92C000F}" type="presOf" srcId="{88D9CB3A-838A-44A4-82C9-BE7E5EF8F146}" destId="{ACBB37F8-EBD0-444C-8671-A427DB9A8E8F}" srcOrd="0" destOrd="0" presId="urn:microsoft.com/office/officeart/2005/8/layout/radial3"/>
    <dgm:cxn modelId="{BB0D5999-F162-4AB0-91D7-12A252A2E3AA}" srcId="{BB3CADB8-2F64-48A8-B186-4206D3500A7F}" destId="{88D9CB3A-838A-44A4-82C9-BE7E5EF8F146}" srcOrd="2" destOrd="0" parTransId="{B1757612-F663-44A1-BE21-F5670B5AE453}" sibTransId="{4C900803-6E87-4B48-B08A-F0AF429B8AE4}"/>
    <dgm:cxn modelId="{B882E76A-AAB4-499D-BA1E-FC19A243019B}" srcId="{BB3CADB8-2F64-48A8-B186-4206D3500A7F}" destId="{64E5683F-361E-4753-9A5F-FBC891CF501A}" srcOrd="5" destOrd="0" parTransId="{7803D6C9-F003-4181-864D-DF273C206BDB}" sibTransId="{BCAB046E-20D2-41AD-8FF8-485EA96547F5}"/>
    <dgm:cxn modelId="{19CEF470-999D-433A-B9E4-1C6EC32EDE74}" srcId="{BB3CADB8-2F64-48A8-B186-4206D3500A7F}" destId="{DF9E2575-4665-4A16-8246-2A0AD65B42CB}" srcOrd="1" destOrd="0" parTransId="{25D7E047-ECB3-48A4-A507-C90A1D391DF5}" sibTransId="{A19432F0-08FB-4023-9CA9-73AD160EC4F9}"/>
    <dgm:cxn modelId="{A90ED5D9-8AB5-43BB-B727-77A9C65A7B7F}" srcId="{8BD8990F-68EA-4E73-9370-26E27823E5D1}" destId="{F5B242E6-C6DF-48C8-B3E0-425DA134582F}" srcOrd="1" destOrd="0" parTransId="{E36A3570-81BA-41DD-839E-6F34114FACA9}" sibTransId="{1EA1C9F2-BB9F-428E-AD0E-7B9FEEA87D2F}"/>
    <dgm:cxn modelId="{1B91538E-F592-44E0-AFCC-6A19507B2E75}" type="presOf" srcId="{57601079-AB1F-49D1-9A53-7144961EF968}" destId="{19122982-0365-4BA2-847B-E8A8FDCCC7C5}" srcOrd="0" destOrd="0" presId="urn:microsoft.com/office/officeart/2005/8/layout/radial3"/>
    <dgm:cxn modelId="{86FBF496-21F1-4A57-B065-18501C35E263}" type="presOf" srcId="{046B0438-E7EF-43F6-9C37-FAE38D41AFAB}" destId="{71CC0A15-6831-46CD-A95B-B3E62D35F7F4}" srcOrd="0" destOrd="0" presId="urn:microsoft.com/office/officeart/2005/8/layout/radial3"/>
    <dgm:cxn modelId="{DB593F65-815A-4074-9460-03BE08384A43}" srcId="{BB3CADB8-2F64-48A8-B186-4206D3500A7F}" destId="{046B0438-E7EF-43F6-9C37-FAE38D41AFAB}" srcOrd="4" destOrd="0" parTransId="{3F027DED-9E36-4853-AA4B-18B1127EDC8E}" sibTransId="{D499A26F-CD27-4234-845E-C5912BF71031}"/>
    <dgm:cxn modelId="{A31FA4EC-D01D-4472-9C05-B87631943ABC}" srcId="{8BD8990F-68EA-4E73-9370-26E27823E5D1}" destId="{BB3CADB8-2F64-48A8-B186-4206D3500A7F}" srcOrd="0" destOrd="0" parTransId="{A0447329-70D6-4912-8FAA-2ECEBEA6984C}" sibTransId="{6548E625-27F9-42B3-B23D-AF9BCCDBEB28}"/>
    <dgm:cxn modelId="{B01E904C-018F-4760-A2CD-3C6F3F290865}" type="presParOf" srcId="{8CAD4468-11E2-4615-AB6B-F788B7A3A9E8}" destId="{DA1CE940-C4D0-464D-B3D6-808390CCA9D3}" srcOrd="0" destOrd="0" presId="urn:microsoft.com/office/officeart/2005/8/layout/radial3"/>
    <dgm:cxn modelId="{7D7286CC-2DB3-47EF-B016-93972A5DDE1D}" type="presParOf" srcId="{DA1CE940-C4D0-464D-B3D6-808390CCA9D3}" destId="{92646F0B-0367-470A-B231-5B070B902717}" srcOrd="0" destOrd="0" presId="urn:microsoft.com/office/officeart/2005/8/layout/radial3"/>
    <dgm:cxn modelId="{BFDC7AF9-5CC8-482D-B677-C4241B8FDD47}" type="presParOf" srcId="{DA1CE940-C4D0-464D-B3D6-808390CCA9D3}" destId="{19122982-0365-4BA2-847B-E8A8FDCCC7C5}" srcOrd="1" destOrd="0" presId="urn:microsoft.com/office/officeart/2005/8/layout/radial3"/>
    <dgm:cxn modelId="{86343B15-CE6E-4148-86BC-B1A25504812D}" type="presParOf" srcId="{DA1CE940-C4D0-464D-B3D6-808390CCA9D3}" destId="{22E09038-92C9-46A4-8AA0-05C99D98559D}" srcOrd="2" destOrd="0" presId="urn:microsoft.com/office/officeart/2005/8/layout/radial3"/>
    <dgm:cxn modelId="{6233029D-FCEF-4FEF-AE2F-409049D1DEBB}" type="presParOf" srcId="{DA1CE940-C4D0-464D-B3D6-808390CCA9D3}" destId="{ACBB37F8-EBD0-444C-8671-A427DB9A8E8F}" srcOrd="3" destOrd="0" presId="urn:microsoft.com/office/officeart/2005/8/layout/radial3"/>
    <dgm:cxn modelId="{82911CE9-07E9-4A58-BE46-AA30A5C1E223}" type="presParOf" srcId="{DA1CE940-C4D0-464D-B3D6-808390CCA9D3}" destId="{5643D4CE-C2EC-4154-A53C-216050F83D15}" srcOrd="4" destOrd="0" presId="urn:microsoft.com/office/officeart/2005/8/layout/radial3"/>
    <dgm:cxn modelId="{2AD738F7-F339-452B-86ED-6C60DA7DD1EC}" type="presParOf" srcId="{DA1CE940-C4D0-464D-B3D6-808390CCA9D3}" destId="{71CC0A15-6831-46CD-A95B-B3E62D35F7F4}" srcOrd="5" destOrd="0" presId="urn:microsoft.com/office/officeart/2005/8/layout/radial3"/>
    <dgm:cxn modelId="{FC94A609-723E-4777-A28E-55D6F2ED67C6}" type="presParOf" srcId="{DA1CE940-C4D0-464D-B3D6-808390CCA9D3}" destId="{F188EDDD-CF66-4D0A-8B96-CC67D2EDB810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C6297-8E1B-417C-9E35-75A6518F801B}">
      <dsp:nvSpPr>
        <dsp:cNvPr id="0" name=""/>
        <dsp:cNvSpPr/>
      </dsp:nvSpPr>
      <dsp:spPr>
        <a:xfrm>
          <a:off x="3978006" y="1984429"/>
          <a:ext cx="2921558" cy="3063199"/>
        </a:xfrm>
        <a:prstGeom prst="gear9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Inicio de trabajo de investigación</a:t>
          </a:r>
        </a:p>
      </dsp:txBody>
      <dsp:txXfrm>
        <a:off x="4565369" y="2692558"/>
        <a:ext cx="1746832" cy="1592749"/>
      </dsp:txXfrm>
    </dsp:sp>
    <dsp:sp modelId="{EEFF6676-77E5-43A4-A883-C869632406E9}">
      <dsp:nvSpPr>
        <dsp:cNvPr id="0" name=""/>
        <dsp:cNvSpPr/>
      </dsp:nvSpPr>
      <dsp:spPr>
        <a:xfrm>
          <a:off x="1669562" y="1276679"/>
          <a:ext cx="2414755" cy="2492498"/>
        </a:xfrm>
        <a:prstGeom prst="gear6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Revisión bibliográfica </a:t>
          </a:r>
        </a:p>
      </dsp:txBody>
      <dsp:txXfrm>
        <a:off x="2277484" y="1899745"/>
        <a:ext cx="1198911" cy="1246366"/>
      </dsp:txXfrm>
    </dsp:sp>
    <dsp:sp modelId="{D1798368-B390-49EA-803B-86AF306CD1D0}">
      <dsp:nvSpPr>
        <dsp:cNvPr id="0" name=""/>
        <dsp:cNvSpPr/>
      </dsp:nvSpPr>
      <dsp:spPr>
        <a:xfrm rot="20700000">
          <a:off x="3662126" y="37437"/>
          <a:ext cx="2157067" cy="2258122"/>
        </a:xfrm>
        <a:prstGeom prst="gear6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Delimitar el tema</a:t>
          </a:r>
        </a:p>
      </dsp:txBody>
      <dsp:txXfrm rot="-20700000">
        <a:off x="4129240" y="538703"/>
        <a:ext cx="1222839" cy="1255590"/>
      </dsp:txXfrm>
    </dsp:sp>
    <dsp:sp modelId="{30DE1080-34DA-423B-990E-11F4436E715F}">
      <dsp:nvSpPr>
        <dsp:cNvPr id="0" name=""/>
        <dsp:cNvSpPr/>
      </dsp:nvSpPr>
      <dsp:spPr>
        <a:xfrm rot="399837">
          <a:off x="3659307" y="1526086"/>
          <a:ext cx="3739595" cy="3920895"/>
        </a:xfrm>
        <a:prstGeom prst="circularArrow">
          <a:avLst>
            <a:gd name="adj1" fmla="val 4687"/>
            <a:gd name="adj2" fmla="val 299029"/>
            <a:gd name="adj3" fmla="val 2529770"/>
            <a:gd name="adj4" fmla="val 15832275"/>
            <a:gd name="adj5" fmla="val 5469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8B52C-E660-440E-90D0-23C9689CA33A}">
      <dsp:nvSpPr>
        <dsp:cNvPr id="0" name=""/>
        <dsp:cNvSpPr/>
      </dsp:nvSpPr>
      <dsp:spPr>
        <a:xfrm rot="4046054" flipV="1">
          <a:off x="2893446" y="3579067"/>
          <a:ext cx="48294" cy="48294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39C87-01FC-48F5-B5F6-D9BE005C7D24}">
      <dsp:nvSpPr>
        <dsp:cNvPr id="0" name=""/>
        <dsp:cNvSpPr/>
      </dsp:nvSpPr>
      <dsp:spPr>
        <a:xfrm rot="1971401">
          <a:off x="2627684" y="277197"/>
          <a:ext cx="2813175" cy="294745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46F0B-0367-470A-B231-5B070B902717}">
      <dsp:nvSpPr>
        <dsp:cNvPr id="0" name=""/>
        <dsp:cNvSpPr/>
      </dsp:nvSpPr>
      <dsp:spPr>
        <a:xfrm>
          <a:off x="2882527" y="1160502"/>
          <a:ext cx="2891076" cy="28910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000" kern="1200" dirty="0"/>
        </a:p>
      </dsp:txBody>
      <dsp:txXfrm>
        <a:off x="3305915" y="1583890"/>
        <a:ext cx="2044300" cy="2044300"/>
      </dsp:txXfrm>
    </dsp:sp>
    <dsp:sp modelId="{19122982-0365-4BA2-847B-E8A8FDCCC7C5}">
      <dsp:nvSpPr>
        <dsp:cNvPr id="0" name=""/>
        <dsp:cNvSpPr/>
      </dsp:nvSpPr>
      <dsp:spPr>
        <a:xfrm>
          <a:off x="3605296" y="516"/>
          <a:ext cx="1445538" cy="14455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Creado por </a:t>
          </a:r>
          <a:endParaRPr lang="es-E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16990" y="212210"/>
        <a:ext cx="1022150" cy="1022150"/>
      </dsp:txXfrm>
    </dsp:sp>
    <dsp:sp modelId="{22E09038-92C9-46A4-8AA0-05C99D98559D}">
      <dsp:nvSpPr>
        <dsp:cNvPr id="0" name=""/>
        <dsp:cNvSpPr/>
      </dsp:nvSpPr>
      <dsp:spPr>
        <a:xfrm>
          <a:off x="5235810" y="941893"/>
          <a:ext cx="1445538" cy="144553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Código abierto</a:t>
          </a:r>
          <a:endParaRPr lang="es-E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47504" y="1153587"/>
        <a:ext cx="1022150" cy="1022150"/>
      </dsp:txXfrm>
    </dsp:sp>
    <dsp:sp modelId="{ACBB37F8-EBD0-444C-8671-A427DB9A8E8F}">
      <dsp:nvSpPr>
        <dsp:cNvPr id="0" name=""/>
        <dsp:cNvSpPr/>
      </dsp:nvSpPr>
      <dsp:spPr>
        <a:xfrm>
          <a:off x="5249651" y="2678230"/>
          <a:ext cx="1417856" cy="173837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Sincronización versión web y local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57291" y="2932809"/>
        <a:ext cx="1002576" cy="1229217"/>
      </dsp:txXfrm>
    </dsp:sp>
    <dsp:sp modelId="{5643D4CE-C2EC-4154-A53C-216050F83D15}">
      <dsp:nvSpPr>
        <dsp:cNvPr id="0" name=""/>
        <dsp:cNvSpPr/>
      </dsp:nvSpPr>
      <dsp:spPr>
        <a:xfrm>
          <a:off x="3605296" y="3766026"/>
          <a:ext cx="1445538" cy="144553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300MB. Almacenamiento </a:t>
          </a:r>
          <a:endParaRPr lang="es-E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16990" y="3977720"/>
        <a:ext cx="1022150" cy="1022150"/>
      </dsp:txXfrm>
    </dsp:sp>
    <dsp:sp modelId="{71CC0A15-6831-46CD-A95B-B3E62D35F7F4}">
      <dsp:nvSpPr>
        <dsp:cNvPr id="0" name=""/>
        <dsp:cNvSpPr/>
      </dsp:nvSpPr>
      <dsp:spPr>
        <a:xfrm>
          <a:off x="1974782" y="2824649"/>
          <a:ext cx="1445538" cy="144553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35 idiomas</a:t>
          </a:r>
          <a:endParaRPr lang="es-E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86476" y="3036343"/>
        <a:ext cx="1022150" cy="1022150"/>
      </dsp:txXfrm>
    </dsp:sp>
    <dsp:sp modelId="{F188EDDD-CF66-4D0A-8B96-CC67D2EDB810}">
      <dsp:nvSpPr>
        <dsp:cNvPr id="0" name=""/>
        <dsp:cNvSpPr/>
      </dsp:nvSpPr>
      <dsp:spPr>
        <a:xfrm>
          <a:off x="1974779" y="1003734"/>
          <a:ext cx="1445538" cy="1445538"/>
        </a:xfrm>
        <a:prstGeom prst="flowChartConnector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7400 estilos distintos</a:t>
          </a:r>
          <a:endParaRPr lang="es-ES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86473" y="1215428"/>
        <a:ext cx="1022150" cy="1022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CD2AF-FB5C-41AC-90BF-9B48457D2FD3}" type="datetimeFigureOut">
              <a:rPr lang="es-NI" smtClean="0"/>
              <a:t>14/5/2020</a:t>
            </a:fld>
            <a:endParaRPr lang="es-NI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NI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98FF9-5DFD-4705-964F-B2EC429FDDC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82381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A34E81-3F66-4BD2-A83B-1C63DEC7B6F7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88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9C7-89D3-45B7-9D1B-D31E62D4A12B}" type="datetimeFigureOut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14/5/2020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3CED-40B7-430E-9AF9-A4285BAED17E}" type="slidenum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8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9C7-89D3-45B7-9D1B-D31E62D4A12B}" type="datetimeFigureOut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14/5/2020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3CED-40B7-430E-9AF9-A4285BAED17E}" type="slidenum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9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9C7-89D3-45B7-9D1B-D31E62D4A12B}" type="datetimeFigureOut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14/5/2020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3CED-40B7-430E-9AF9-A4285BAED17E}" type="slidenum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16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405A-E246-450C-B03C-62EF2BD52FC8}" type="datetimeFigureOut">
              <a:rPr lang="es-NI" smtClean="0"/>
              <a:t>14/5/2020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12B3-D1A9-41C4-A672-08FCEAB62AB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262059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405A-E246-450C-B03C-62EF2BD52FC8}" type="datetimeFigureOut">
              <a:rPr lang="es-NI" smtClean="0"/>
              <a:t>14/5/2020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12B3-D1A9-41C4-A672-08FCEAB62AB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395062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405A-E246-450C-B03C-62EF2BD52FC8}" type="datetimeFigureOut">
              <a:rPr lang="es-NI" smtClean="0"/>
              <a:t>14/5/2020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12B3-D1A9-41C4-A672-08FCEAB62AB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061995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405A-E246-450C-B03C-62EF2BD52FC8}" type="datetimeFigureOut">
              <a:rPr lang="es-NI" smtClean="0"/>
              <a:t>14/5/2020</a:t>
            </a:fld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12B3-D1A9-41C4-A672-08FCEAB62AB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84298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405A-E246-450C-B03C-62EF2BD52FC8}" type="datetimeFigureOut">
              <a:rPr lang="es-NI" smtClean="0"/>
              <a:t>14/5/2020</a:t>
            </a:fld>
            <a:endParaRPr lang="es-NI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12B3-D1A9-41C4-A672-08FCEAB62AB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846642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405A-E246-450C-B03C-62EF2BD52FC8}" type="datetimeFigureOut">
              <a:rPr lang="es-NI" smtClean="0"/>
              <a:t>14/5/2020</a:t>
            </a:fld>
            <a:endParaRPr lang="es-NI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12B3-D1A9-41C4-A672-08FCEAB62AB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175281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405A-E246-450C-B03C-62EF2BD52FC8}" type="datetimeFigureOut">
              <a:rPr lang="es-NI" smtClean="0"/>
              <a:t>14/5/2020</a:t>
            </a:fld>
            <a:endParaRPr lang="es-NI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12B3-D1A9-41C4-A672-08FCEAB62AB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76168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405A-E246-450C-B03C-62EF2BD52FC8}" type="datetimeFigureOut">
              <a:rPr lang="es-NI" smtClean="0"/>
              <a:t>14/5/2020</a:t>
            </a:fld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12B3-D1A9-41C4-A672-08FCEAB62AB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79705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9C7-89D3-45B7-9D1B-D31E62D4A12B}" type="datetimeFigureOut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14/5/2020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3CED-40B7-430E-9AF9-A4285BAED17E}" type="slidenum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63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NI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405A-E246-450C-B03C-62EF2BD52FC8}" type="datetimeFigureOut">
              <a:rPr lang="es-NI" smtClean="0"/>
              <a:t>14/5/2020</a:t>
            </a:fld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12B3-D1A9-41C4-A672-08FCEAB62AB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84261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405A-E246-450C-B03C-62EF2BD52FC8}" type="datetimeFigureOut">
              <a:rPr lang="es-NI" smtClean="0"/>
              <a:t>14/5/2020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12B3-D1A9-41C4-A672-08FCEAB62AB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757806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405A-E246-450C-B03C-62EF2BD52FC8}" type="datetimeFigureOut">
              <a:rPr lang="es-NI" smtClean="0"/>
              <a:t>14/5/2020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12B3-D1A9-41C4-A672-08FCEAB62AB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754933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9C7-89D3-45B7-9D1B-D31E62D4A12B}" type="datetimeFigureOut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14/5/2020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3CED-40B7-430E-9AF9-A4285BAED17E}" type="slidenum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5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9C7-89D3-45B7-9D1B-D31E62D4A12B}" type="datetimeFigureOut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14/5/2020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3CED-40B7-430E-9AF9-A4285BAED17E}" type="slidenum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9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9C7-89D3-45B7-9D1B-D31E62D4A12B}" type="datetimeFigureOut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14/5/2020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3CED-40B7-430E-9AF9-A4285BAED17E}" type="slidenum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8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9C7-89D3-45B7-9D1B-D31E62D4A12B}" type="datetimeFigureOut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14/5/2020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3CED-40B7-430E-9AF9-A4285BAED17E}" type="slidenum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51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9C7-89D3-45B7-9D1B-D31E62D4A12B}" type="datetimeFigureOut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14/5/2020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3CED-40B7-430E-9AF9-A4285BAED17E}" type="slidenum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5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9C7-89D3-45B7-9D1B-D31E62D4A12B}" type="datetimeFigureOut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14/5/2020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3CED-40B7-430E-9AF9-A4285BAED17E}" type="slidenum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46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NI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9C7-89D3-45B7-9D1B-D31E62D4A12B}" type="datetimeFigureOut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14/5/2020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3CED-40B7-430E-9AF9-A4285BAED17E}" type="slidenum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22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E405A-E246-450C-B03C-62EF2BD52FC8}" type="datetimeFigureOut">
              <a:rPr lang="es-NI" smtClean="0"/>
              <a:t>14/5/2020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512B3-D1A9-41C4-A672-08FCEAB62AB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9916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E405A-E246-450C-B03C-62EF2BD52FC8}" type="datetimeFigureOut">
              <a:rPr lang="es-NI" smtClean="0"/>
              <a:t>14/5/2020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512B3-D1A9-41C4-A672-08FCEAB62AB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6590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www.zotero.org/support/getting_stuff_into_your_library#manually_adding_and_editing_items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657976" y="877459"/>
            <a:ext cx="659260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1350">
              <a:solidFill>
                <a:prstClr val="black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266962" y="2175692"/>
            <a:ext cx="7355842" cy="858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2400" b="1" dirty="0">
                <a:latin typeface="Arial" panose="020B0604020202020204" pitchFamily="34" charset="0"/>
                <a:cs typeface="Arial" panose="020B0604020202020204" pitchFamily="34" charset="0"/>
              </a:rPr>
              <a:t>USO  DE  SOFTWARE DE ADMINISTRACIÓN </a:t>
            </a:r>
            <a:r>
              <a:rPr lang="es-N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BIBLIOGRÁFICA:</a:t>
            </a:r>
            <a:endParaRPr lang="es-N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18012" y="6322385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NI" dirty="0" smtClean="0"/>
              <a:t>Managua, 2020</a:t>
            </a:r>
            <a:endParaRPr lang="es-NI" dirty="0"/>
          </a:p>
        </p:txBody>
      </p:sp>
      <p:pic>
        <p:nvPicPr>
          <p:cNvPr id="13" name="Picture 2" descr="Resultado de imagen para zoter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26" r="332" b="26549"/>
          <a:stretch/>
        </p:blipFill>
        <p:spPr bwMode="auto">
          <a:xfrm>
            <a:off x="3129476" y="3506979"/>
            <a:ext cx="3630813" cy="109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346" y="213565"/>
            <a:ext cx="5983004" cy="1054061"/>
          </a:xfrm>
          <a:prstGeom prst="rect">
            <a:avLst/>
          </a:prstGeom>
          <a:noFill/>
        </p:spPr>
      </p:pic>
      <p:pic>
        <p:nvPicPr>
          <p:cNvPr id="8" name="Imagen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72" y="213566"/>
            <a:ext cx="2351851" cy="105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2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AED2367-1FD3-440C-B148-106536E2416E}"/>
              </a:ext>
            </a:extLst>
          </p:cNvPr>
          <p:cNvSpPr/>
          <p:nvPr/>
        </p:nvSpPr>
        <p:spPr>
          <a:xfrm>
            <a:off x="4189228" y="202103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NI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Aparecerá la siguiente notificación o submenú, donde seleccionará “</a:t>
            </a:r>
            <a:r>
              <a:rPr lang="es-NI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añadir extensión</a:t>
            </a:r>
            <a:r>
              <a:rPr lang="es-NI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”</a:t>
            </a:r>
            <a:endParaRPr lang="es-NI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901E56-E1C8-4CFC-A7AA-26B466FF991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2" t="8754" r="12593" b="6722"/>
          <a:stretch/>
        </p:blipFill>
        <p:spPr bwMode="auto">
          <a:xfrm>
            <a:off x="607828" y="1489409"/>
            <a:ext cx="3505200" cy="2190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776CED6-78E6-46C1-ADC0-4617072F677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4" t="3321" r="11406" b="5514"/>
          <a:stretch/>
        </p:blipFill>
        <p:spPr bwMode="auto">
          <a:xfrm>
            <a:off x="4912242" y="3524693"/>
            <a:ext cx="3777548" cy="2929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6F3354D-C77C-498E-9693-42EFE89BE092}"/>
              </a:ext>
            </a:extLst>
          </p:cNvPr>
          <p:cNvSpPr/>
          <p:nvPr/>
        </p:nvSpPr>
        <p:spPr>
          <a:xfrm>
            <a:off x="340242" y="424127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NI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 deberá añadir un icono en la parte superior de la pantalla que indicará “</a:t>
            </a:r>
            <a:r>
              <a:rPr lang="es-NI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activar</a:t>
            </a:r>
            <a:r>
              <a:rPr lang="es-NI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NI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sincronización</a:t>
            </a:r>
            <a:r>
              <a:rPr lang="es-NI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” entre la aplicación Zotero y el navegador, con esto ya estarán instalada la aplicaciones a utilizar</a:t>
            </a:r>
            <a:endParaRPr lang="es-NI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69EBC4A9-AABB-4DB6-BD52-8BA33E5E17AE}"/>
              </a:ext>
            </a:extLst>
          </p:cNvPr>
          <p:cNvSpPr/>
          <p:nvPr/>
        </p:nvSpPr>
        <p:spPr>
          <a:xfrm>
            <a:off x="2262354" y="2021037"/>
            <a:ext cx="884883" cy="23306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0AD2BE4-F063-43F5-A5D6-CC542C64BA3D}"/>
              </a:ext>
            </a:extLst>
          </p:cNvPr>
          <p:cNvSpPr/>
          <p:nvPr/>
        </p:nvSpPr>
        <p:spPr>
          <a:xfrm>
            <a:off x="7167507" y="4756263"/>
            <a:ext cx="884883" cy="23306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7674D7A-76A3-43E7-B7AC-D08D254D25C6}"/>
              </a:ext>
            </a:extLst>
          </p:cNvPr>
          <p:cNvSpPr/>
          <p:nvPr/>
        </p:nvSpPr>
        <p:spPr>
          <a:xfrm>
            <a:off x="318050" y="195943"/>
            <a:ext cx="2377440" cy="8098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E2A4488-7189-4FC1-8C17-191A38D9FE3C}"/>
              </a:ext>
            </a:extLst>
          </p:cNvPr>
          <p:cNvSpPr/>
          <p:nvPr/>
        </p:nvSpPr>
        <p:spPr>
          <a:xfrm>
            <a:off x="3091543" y="195944"/>
            <a:ext cx="5947954" cy="79683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Instalar el plug-in en FireFox</a:t>
            </a:r>
            <a:endParaRPr lang="es-N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2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854F58E-4D05-41B7-82A7-4EC76A552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41" t="7600" r="25117" b="8418"/>
          <a:stretch/>
        </p:blipFill>
        <p:spPr>
          <a:xfrm>
            <a:off x="3107421" y="1260948"/>
            <a:ext cx="3046460" cy="337052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B6F1E51-E3EB-4AC8-A9C9-B46FD8CC733E}"/>
              </a:ext>
            </a:extLst>
          </p:cNvPr>
          <p:cNvSpPr/>
          <p:nvPr/>
        </p:nvSpPr>
        <p:spPr>
          <a:xfrm>
            <a:off x="318050" y="195943"/>
            <a:ext cx="2377440" cy="8098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99EC881-B721-4DC2-8AE0-11A9FA14EABE}"/>
              </a:ext>
            </a:extLst>
          </p:cNvPr>
          <p:cNvSpPr/>
          <p:nvPr/>
        </p:nvSpPr>
        <p:spPr>
          <a:xfrm>
            <a:off x="3091543" y="195944"/>
            <a:ext cx="5947954" cy="79683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Inscribir una cuenta en Zotero</a:t>
            </a:r>
            <a:endParaRPr lang="es-N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F000DE4-50A8-492D-917A-0517B0E6FDE4}"/>
              </a:ext>
            </a:extLst>
          </p:cNvPr>
          <p:cNvSpPr/>
          <p:nvPr/>
        </p:nvSpPr>
        <p:spPr>
          <a:xfrm>
            <a:off x="6366575" y="1540330"/>
            <a:ext cx="26049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sz="2000" dirty="0">
                <a:latin typeface="Arial" panose="020B0604020202020204" pitchFamily="34" charset="0"/>
                <a:ea typeface="Calibri" panose="020F0502020204030204" pitchFamily="34" charset="0"/>
              </a:rPr>
              <a:t>Retornar a la aplicación Zotero, registrarse llenando los campos </a:t>
            </a:r>
            <a:endParaRPr lang="es-NI" sz="28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E16E396-E804-4030-8302-D607DCCCB61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9" b="9775"/>
          <a:stretch/>
        </p:blipFill>
        <p:spPr>
          <a:xfrm>
            <a:off x="288404" y="1275908"/>
            <a:ext cx="3465284" cy="2626242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286BE141-9C97-4CBC-A84B-5BD96F7352D1}"/>
              </a:ext>
            </a:extLst>
          </p:cNvPr>
          <p:cNvSpPr/>
          <p:nvPr/>
        </p:nvSpPr>
        <p:spPr>
          <a:xfrm>
            <a:off x="3320115" y="1540330"/>
            <a:ext cx="400551" cy="194894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N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908A7D2-F344-49B7-A15C-5228186A7B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930" t="7600" r="16744" b="11954"/>
          <a:stretch/>
        </p:blipFill>
        <p:spPr>
          <a:xfrm>
            <a:off x="5577294" y="4286072"/>
            <a:ext cx="3181533" cy="2375984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23B65311-140F-4DA4-9646-A792E42D1A19}"/>
              </a:ext>
            </a:extLst>
          </p:cNvPr>
          <p:cNvSpPr/>
          <p:nvPr/>
        </p:nvSpPr>
        <p:spPr>
          <a:xfrm>
            <a:off x="1587473" y="5053212"/>
            <a:ext cx="3465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sz="2000" dirty="0">
                <a:latin typeface="Arial" panose="020B0604020202020204" pitchFamily="34" charset="0"/>
                <a:ea typeface="Calibri" panose="020F0502020204030204" pitchFamily="34" charset="0"/>
              </a:rPr>
              <a:t>Regrese a la primera pantalla e inicie sesión con su usuario o correo y contraseña</a:t>
            </a:r>
            <a:endParaRPr lang="es-NI" sz="2800" dirty="0"/>
          </a:p>
        </p:txBody>
      </p:sp>
      <p:cxnSp>
        <p:nvCxnSpPr>
          <p:cNvPr id="3" name="Conector recto de flecha 2"/>
          <p:cNvCxnSpPr>
            <a:endCxn id="8" idx="5"/>
          </p:cNvCxnSpPr>
          <p:nvPr/>
        </p:nvCxnSpPr>
        <p:spPr>
          <a:xfrm flipH="1" flipV="1">
            <a:off x="3662007" y="1706682"/>
            <a:ext cx="2833766" cy="2854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>
            <a:off x="5262465" y="2368402"/>
            <a:ext cx="1233308" cy="38120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V="1">
            <a:off x="4058816" y="5714931"/>
            <a:ext cx="1518478" cy="15402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76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B6F1E51-E3EB-4AC8-A9C9-B46FD8CC733E}"/>
              </a:ext>
            </a:extLst>
          </p:cNvPr>
          <p:cNvSpPr/>
          <p:nvPr/>
        </p:nvSpPr>
        <p:spPr>
          <a:xfrm>
            <a:off x="318050" y="195943"/>
            <a:ext cx="2377440" cy="8098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99EC881-B721-4DC2-8AE0-11A9FA14EABE}"/>
              </a:ext>
            </a:extLst>
          </p:cNvPr>
          <p:cNvSpPr/>
          <p:nvPr/>
        </p:nvSpPr>
        <p:spPr>
          <a:xfrm>
            <a:off x="3091543" y="195944"/>
            <a:ext cx="5947954" cy="79683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Aplicación, Estructura y Funcionamiento de Zotero.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" r="3258" b="9848"/>
          <a:stretch/>
        </p:blipFill>
        <p:spPr bwMode="auto">
          <a:xfrm>
            <a:off x="542245" y="1322803"/>
            <a:ext cx="3546429" cy="2252847"/>
          </a:xfrm>
          <a:prstGeom prst="rect">
            <a:avLst/>
          </a:prstGeom>
          <a:ln w="1905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Elipse 7"/>
          <p:cNvSpPr/>
          <p:nvPr/>
        </p:nvSpPr>
        <p:spPr>
          <a:xfrm>
            <a:off x="1879089" y="1273882"/>
            <a:ext cx="787262" cy="94353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NI"/>
          </a:p>
        </p:txBody>
      </p:sp>
      <p:pic>
        <p:nvPicPr>
          <p:cNvPr id="9" name="Imagen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1" b="38228"/>
          <a:stretch/>
        </p:blipFill>
        <p:spPr>
          <a:xfrm>
            <a:off x="4454434" y="1128225"/>
            <a:ext cx="4415246" cy="238570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grpSp>
        <p:nvGrpSpPr>
          <p:cNvPr id="23" name="Grupo 22"/>
          <p:cNvGrpSpPr/>
          <p:nvPr/>
        </p:nvGrpSpPr>
        <p:grpSpPr>
          <a:xfrm>
            <a:off x="318050" y="3830474"/>
            <a:ext cx="8551630" cy="2838920"/>
            <a:chOff x="318050" y="3830474"/>
            <a:chExt cx="8551630" cy="2838920"/>
          </a:xfrm>
        </p:grpSpPr>
        <p:pic>
          <p:nvPicPr>
            <p:cNvPr id="11" name="Imagen 10"/>
            <p:cNvPicPr/>
            <p:nvPr/>
          </p:nvPicPr>
          <p:blipFill rotWithShape="1">
            <a:blip r:embed="rId4"/>
            <a:srcRect l="1" t="2766" r="62659" b="91520"/>
            <a:stretch/>
          </p:blipFill>
          <p:spPr bwMode="auto">
            <a:xfrm>
              <a:off x="766031" y="4683107"/>
              <a:ext cx="8103649" cy="1305968"/>
            </a:xfrm>
            <a:prstGeom prst="rect">
              <a:avLst/>
            </a:prstGeom>
            <a:ln w="19050">
              <a:solidFill>
                <a:srgbClr val="1F497D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Llamada rectangular redondeada 9"/>
            <p:cNvSpPr/>
            <p:nvPr/>
          </p:nvSpPr>
          <p:spPr>
            <a:xfrm>
              <a:off x="318050" y="4033516"/>
              <a:ext cx="1188720" cy="627017"/>
            </a:xfrm>
            <a:prstGeom prst="wedgeRoundRectCallout">
              <a:avLst>
                <a:gd name="adj1" fmla="val -3390"/>
                <a:gd name="adj2" fmla="val 171856"/>
                <a:gd name="adj3" fmla="val 16667"/>
              </a:avLst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NI" dirty="0" smtClean="0"/>
                <a:t>Nueva colección</a:t>
              </a:r>
              <a:endParaRPr lang="es-NI" dirty="0"/>
            </a:p>
          </p:txBody>
        </p:sp>
        <p:sp>
          <p:nvSpPr>
            <p:cNvPr id="14" name="Llamada rectangular redondeada 13"/>
            <p:cNvSpPr/>
            <p:nvPr/>
          </p:nvSpPr>
          <p:spPr>
            <a:xfrm>
              <a:off x="6038530" y="6070353"/>
              <a:ext cx="1384890" cy="491949"/>
            </a:xfrm>
            <a:prstGeom prst="wedgeRoundRectCallout">
              <a:avLst>
                <a:gd name="adj1" fmla="val -53042"/>
                <a:gd name="adj2" fmla="val -124352"/>
                <a:gd name="adj3" fmla="val 16667"/>
              </a:avLst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NI" dirty="0" smtClean="0"/>
                <a:t>Añadir nota</a:t>
              </a:r>
              <a:endParaRPr lang="es-NI" dirty="0"/>
            </a:p>
          </p:txBody>
        </p:sp>
        <p:sp>
          <p:nvSpPr>
            <p:cNvPr id="15" name="Llamada rectangular redondeada 14"/>
            <p:cNvSpPr/>
            <p:nvPr/>
          </p:nvSpPr>
          <p:spPr>
            <a:xfrm>
              <a:off x="3422469" y="6124521"/>
              <a:ext cx="2145911" cy="544873"/>
            </a:xfrm>
            <a:prstGeom prst="wedgeRoundRectCallout">
              <a:avLst>
                <a:gd name="adj1" fmla="val 42773"/>
                <a:gd name="adj2" fmla="val -123698"/>
                <a:gd name="adj3" fmla="val 16667"/>
              </a:avLst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NI" dirty="0" smtClean="0"/>
                <a:t>Agregar datos automáticamente</a:t>
              </a:r>
              <a:endParaRPr lang="es-NI" dirty="0"/>
            </a:p>
          </p:txBody>
        </p:sp>
        <p:sp>
          <p:nvSpPr>
            <p:cNvPr id="16" name="Llamada rectangular redondeada 15"/>
            <p:cNvSpPr/>
            <p:nvPr/>
          </p:nvSpPr>
          <p:spPr>
            <a:xfrm>
              <a:off x="3810103" y="3830474"/>
              <a:ext cx="1516897" cy="627017"/>
            </a:xfrm>
            <a:prstGeom prst="wedgeRoundRectCallout">
              <a:avLst>
                <a:gd name="adj1" fmla="val 20435"/>
                <a:gd name="adj2" fmla="val 188148"/>
                <a:gd name="adj3" fmla="val 16667"/>
              </a:avLst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NI" dirty="0" smtClean="0"/>
                <a:t>Nueva referencia</a:t>
              </a:r>
              <a:endParaRPr lang="es-NI" dirty="0"/>
            </a:p>
          </p:txBody>
        </p:sp>
        <p:sp>
          <p:nvSpPr>
            <p:cNvPr id="17" name="Llamada rectangular redondeada 16"/>
            <p:cNvSpPr/>
            <p:nvPr/>
          </p:nvSpPr>
          <p:spPr>
            <a:xfrm>
              <a:off x="6393716" y="3984317"/>
              <a:ext cx="1188720" cy="627017"/>
            </a:xfrm>
            <a:prstGeom prst="wedgeRoundRectCallout">
              <a:avLst>
                <a:gd name="adj1" fmla="val -32016"/>
                <a:gd name="adj2" fmla="val 161065"/>
                <a:gd name="adj3" fmla="val 16667"/>
              </a:avLst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NI" dirty="0" smtClean="0"/>
                <a:t>Adjuntar archivo</a:t>
              </a:r>
              <a:endParaRPr lang="es-NI" dirty="0"/>
            </a:p>
          </p:txBody>
        </p:sp>
        <p:sp>
          <p:nvSpPr>
            <p:cNvPr id="18" name="Llamada rectangular redondeada 17"/>
            <p:cNvSpPr/>
            <p:nvPr/>
          </p:nvSpPr>
          <p:spPr>
            <a:xfrm>
              <a:off x="7464113" y="4967800"/>
              <a:ext cx="1188720" cy="627017"/>
            </a:xfrm>
            <a:prstGeom prst="wedgeRoundRectCallout">
              <a:avLst>
                <a:gd name="adj1" fmla="val -63414"/>
                <a:gd name="adj2" fmla="val 31005"/>
                <a:gd name="adj3" fmla="val 16667"/>
              </a:avLst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NI" dirty="0" smtClean="0"/>
                <a:t>Buscar referencia</a:t>
              </a:r>
              <a:endParaRPr lang="es-NI" dirty="0"/>
            </a:p>
          </p:txBody>
        </p:sp>
        <p:sp>
          <p:nvSpPr>
            <p:cNvPr id="19" name="Llamada rectangular redondeada 18"/>
            <p:cNvSpPr/>
            <p:nvPr/>
          </p:nvSpPr>
          <p:spPr>
            <a:xfrm>
              <a:off x="768828" y="6042377"/>
              <a:ext cx="1491046" cy="519925"/>
            </a:xfrm>
            <a:prstGeom prst="wedgeRoundRectCallout">
              <a:avLst>
                <a:gd name="adj1" fmla="val 3194"/>
                <a:gd name="adj2" fmla="val -138998"/>
                <a:gd name="adj3" fmla="val 16667"/>
              </a:avLst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NI" dirty="0" smtClean="0"/>
                <a:t>Crear nuevo grupo</a:t>
              </a:r>
              <a:endParaRPr lang="es-NI" dirty="0"/>
            </a:p>
          </p:txBody>
        </p:sp>
      </p:grpSp>
      <p:sp>
        <p:nvSpPr>
          <p:cNvPr id="20" name="Rectángulo 19"/>
          <p:cNvSpPr/>
          <p:nvPr/>
        </p:nvSpPr>
        <p:spPr>
          <a:xfrm>
            <a:off x="4454434" y="1218393"/>
            <a:ext cx="3553097" cy="199143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cxnSp>
        <p:nvCxnSpPr>
          <p:cNvPr id="22" name="Conector recto de flecha 21"/>
          <p:cNvCxnSpPr/>
          <p:nvPr/>
        </p:nvCxnSpPr>
        <p:spPr>
          <a:xfrm flipH="1">
            <a:off x="5568380" y="1417536"/>
            <a:ext cx="336031" cy="32429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93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" r="1949" b="5881"/>
          <a:stretch/>
        </p:blipFill>
        <p:spPr bwMode="auto">
          <a:xfrm>
            <a:off x="1219387" y="1423852"/>
            <a:ext cx="7062464" cy="4741816"/>
          </a:xfrm>
          <a:prstGeom prst="rect">
            <a:avLst/>
          </a:prstGeom>
          <a:noFill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B6F1E51-E3EB-4AC8-A9C9-B46FD8CC733E}"/>
              </a:ext>
            </a:extLst>
          </p:cNvPr>
          <p:cNvSpPr/>
          <p:nvPr/>
        </p:nvSpPr>
        <p:spPr>
          <a:xfrm>
            <a:off x="318050" y="195943"/>
            <a:ext cx="2377440" cy="8098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99EC881-B721-4DC2-8AE0-11A9FA14EABE}"/>
              </a:ext>
            </a:extLst>
          </p:cNvPr>
          <p:cNvSpPr/>
          <p:nvPr/>
        </p:nvSpPr>
        <p:spPr>
          <a:xfrm>
            <a:off x="3091543" y="195944"/>
            <a:ext cx="5947954" cy="79683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Aplicación, Estructura y Funcionamiento de Zotero.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3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318049" y="1736011"/>
            <a:ext cx="7952921" cy="4416595"/>
            <a:chOff x="613480" y="1852229"/>
            <a:chExt cx="7952921" cy="3412103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481" y="1852229"/>
              <a:ext cx="7952920" cy="3412103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3480" y="2738478"/>
              <a:ext cx="2565781" cy="1970800"/>
            </a:xfrm>
            <a:prstGeom prst="rect">
              <a:avLst/>
            </a:prstGeom>
          </p:spPr>
        </p:pic>
        <p:pic>
          <p:nvPicPr>
            <p:cNvPr id="10" name="Imagen 9" descr="https://www.zotero.org/support/_media/quick_start/add_collection.png?w=15&amp;tok=c6e8d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481" y="2229027"/>
              <a:ext cx="588302" cy="49638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" name="Conector recto 11"/>
            <p:cNvCxnSpPr/>
            <p:nvPr/>
          </p:nvCxnSpPr>
          <p:spPr>
            <a:xfrm flipV="1">
              <a:off x="1201783" y="2573384"/>
              <a:ext cx="2116183" cy="13063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flipV="1">
              <a:off x="2643388" y="2725415"/>
              <a:ext cx="1139826" cy="540722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DB6F1E51-E3EB-4AC8-A9C9-B46FD8CC733E}"/>
              </a:ext>
            </a:extLst>
          </p:cNvPr>
          <p:cNvSpPr/>
          <p:nvPr/>
        </p:nvSpPr>
        <p:spPr>
          <a:xfrm>
            <a:off x="318050" y="195943"/>
            <a:ext cx="2377440" cy="8098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99EC881-B721-4DC2-8AE0-11A9FA14EABE}"/>
              </a:ext>
            </a:extLst>
          </p:cNvPr>
          <p:cNvSpPr/>
          <p:nvPr/>
        </p:nvSpPr>
        <p:spPr>
          <a:xfrm>
            <a:off x="3091543" y="195944"/>
            <a:ext cx="5947954" cy="79683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Crear nuevas carpetas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5930537" y="1551105"/>
            <a:ext cx="3108960" cy="181875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NI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colecciones se utilizan para organizar los documentos por tema de investigación.</a:t>
            </a:r>
            <a:endParaRPr lang="es-NI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05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B6F1E51-E3EB-4AC8-A9C9-B46FD8CC733E}"/>
              </a:ext>
            </a:extLst>
          </p:cNvPr>
          <p:cNvSpPr/>
          <p:nvPr/>
        </p:nvSpPr>
        <p:spPr>
          <a:xfrm>
            <a:off x="318050" y="195943"/>
            <a:ext cx="2377440" cy="8098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99EC881-B721-4DC2-8AE0-11A9FA14EABE}"/>
              </a:ext>
            </a:extLst>
          </p:cNvPr>
          <p:cNvSpPr/>
          <p:nvPr/>
        </p:nvSpPr>
        <p:spPr>
          <a:xfrm>
            <a:off x="3091543" y="157308"/>
            <a:ext cx="5947954" cy="79683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Recopilar información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548640" y="1338511"/>
            <a:ext cx="2400073" cy="3198159"/>
            <a:chOff x="548640" y="1338511"/>
            <a:chExt cx="2400073" cy="3198159"/>
          </a:xfrm>
        </p:grpSpPr>
        <p:pic>
          <p:nvPicPr>
            <p:cNvPr id="11" name="Imagen 10" descr="https://www.zotero.org/support/_media/quick_start/add_item.png?w=150&amp;tok=1082ee">
              <a:hlinkClick r:id="rId2" tooltip="&quot;getting_stuff_into_your_library&quot;"/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0" r="4220" b="3770"/>
            <a:stretch/>
          </p:blipFill>
          <p:spPr bwMode="auto">
            <a:xfrm>
              <a:off x="548640" y="1384663"/>
              <a:ext cx="2400073" cy="3152007"/>
            </a:xfrm>
            <a:prstGeom prst="rect">
              <a:avLst/>
            </a:prstGeom>
            <a:noFill/>
            <a:ln w="19050">
              <a:solidFill>
                <a:srgbClr val="1F497D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n 12" descr="https://www.zotero.org/support/_media/add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" y="1338511"/>
              <a:ext cx="429974" cy="51031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Imagen 1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" r="22777" b="-2099"/>
          <a:stretch/>
        </p:blipFill>
        <p:spPr bwMode="auto">
          <a:xfrm>
            <a:off x="3091543" y="2978332"/>
            <a:ext cx="5063808" cy="3696788"/>
          </a:xfrm>
          <a:prstGeom prst="rect">
            <a:avLst/>
          </a:prstGeom>
          <a:ln w="19050">
            <a:solidFill>
              <a:srgbClr val="1F497D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ectángulo 16"/>
          <p:cNvSpPr/>
          <p:nvPr/>
        </p:nvSpPr>
        <p:spPr>
          <a:xfrm>
            <a:off x="5623447" y="1551104"/>
            <a:ext cx="3108960" cy="181875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NI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icono    en la barra de herramienta nos permite seleccionar el tipo de documento e incorporar los datos manualmente</a:t>
            </a:r>
            <a:endParaRPr lang="es-NI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 descr="https://www.zotero.org/support/_media/add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816" y="1613696"/>
            <a:ext cx="378822" cy="391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113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/>
          <p:nvPr/>
        </p:nvPicPr>
        <p:blipFill rotWithShape="1">
          <a:blip r:embed="rId2"/>
          <a:srcRect r="45689" b="75833"/>
          <a:stretch/>
        </p:blipFill>
        <p:spPr bwMode="auto">
          <a:xfrm>
            <a:off x="318050" y="2913018"/>
            <a:ext cx="7336784" cy="3422468"/>
          </a:xfrm>
          <a:prstGeom prst="rect">
            <a:avLst/>
          </a:prstGeom>
          <a:ln w="19050">
            <a:solidFill>
              <a:srgbClr val="1F497D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B6F1E51-E3EB-4AC8-A9C9-B46FD8CC733E}"/>
              </a:ext>
            </a:extLst>
          </p:cNvPr>
          <p:cNvSpPr/>
          <p:nvPr/>
        </p:nvSpPr>
        <p:spPr>
          <a:xfrm>
            <a:off x="318050" y="195943"/>
            <a:ext cx="2377440" cy="8098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99EC881-B721-4DC2-8AE0-11A9FA14EABE}"/>
              </a:ext>
            </a:extLst>
          </p:cNvPr>
          <p:cNvSpPr/>
          <p:nvPr/>
        </p:nvSpPr>
        <p:spPr>
          <a:xfrm>
            <a:off x="3091543" y="195944"/>
            <a:ext cx="5947954" cy="79683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identificador de elementos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404019" y="1746586"/>
            <a:ext cx="5323001" cy="169640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NI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icono identificador de elementos (       ) situado en la barra de herramientas </a:t>
            </a:r>
            <a:r>
              <a:rPr lang="es-N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</a:t>
            </a:r>
            <a:r>
              <a:rPr lang="es-NI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permite agregar elementos de forma automática, </a:t>
            </a:r>
            <a:r>
              <a:rPr lang="es-N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usando su número de ISBN </a:t>
            </a:r>
            <a:r>
              <a:rPr lang="es-NI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s-N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 Identificador de objeto digital (DOI</a:t>
            </a:r>
            <a:r>
              <a:rPr lang="es-NI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NI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 descr="https://www.zotero.org/support/_media/toolbar-lookup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092" y="1746586"/>
            <a:ext cx="528112" cy="411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737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B6F1E51-E3EB-4AC8-A9C9-B46FD8CC733E}"/>
              </a:ext>
            </a:extLst>
          </p:cNvPr>
          <p:cNvSpPr/>
          <p:nvPr/>
        </p:nvSpPr>
        <p:spPr>
          <a:xfrm>
            <a:off x="318050" y="195943"/>
            <a:ext cx="2377440" cy="8098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99EC881-B721-4DC2-8AE0-11A9FA14EABE}"/>
              </a:ext>
            </a:extLst>
          </p:cNvPr>
          <p:cNvSpPr/>
          <p:nvPr/>
        </p:nvSpPr>
        <p:spPr>
          <a:xfrm>
            <a:off x="3091543" y="195944"/>
            <a:ext cx="5947954" cy="79683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Agregar Notas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16" b="84793"/>
          <a:stretch/>
        </p:blipFill>
        <p:spPr bwMode="auto">
          <a:xfrm>
            <a:off x="318050" y="2534196"/>
            <a:ext cx="8447127" cy="1881050"/>
          </a:xfrm>
          <a:prstGeom prst="rect">
            <a:avLst/>
          </a:prstGeom>
          <a:ln w="19050" cap="sq">
            <a:solidFill>
              <a:srgbClr val="1F497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/>
          <p:cNvPicPr/>
          <p:nvPr/>
        </p:nvPicPr>
        <p:blipFill rotWithShape="1">
          <a:blip r:embed="rId3"/>
          <a:srcRect l="340" r="18974" b="77466"/>
          <a:stretch/>
        </p:blipFill>
        <p:spPr bwMode="auto">
          <a:xfrm>
            <a:off x="1816872" y="4585064"/>
            <a:ext cx="6216784" cy="2037805"/>
          </a:xfrm>
          <a:prstGeom prst="rect">
            <a:avLst/>
          </a:prstGeom>
          <a:ln w="19050">
            <a:solidFill>
              <a:srgbClr val="1F497D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Conector recto de flecha 2"/>
          <p:cNvCxnSpPr/>
          <p:nvPr/>
        </p:nvCxnSpPr>
        <p:spPr>
          <a:xfrm>
            <a:off x="3252651" y="4075612"/>
            <a:ext cx="13063" cy="2076995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/>
          <p:cNvSpPr/>
          <p:nvPr/>
        </p:nvSpPr>
        <p:spPr>
          <a:xfrm>
            <a:off x="3442176" y="1574093"/>
            <a:ext cx="5323001" cy="135853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La 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utilidad de esta herramienta, es 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agregar una nota de relevancia  a los documentos, puede ser independiente o subordinada.</a:t>
            </a:r>
            <a:endParaRPr lang="es-NI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 descr="https://www.zotero.org/support/_media/note_add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790" y="1574093"/>
            <a:ext cx="587828" cy="404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493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B6F1E51-E3EB-4AC8-A9C9-B46FD8CC733E}"/>
              </a:ext>
            </a:extLst>
          </p:cNvPr>
          <p:cNvSpPr/>
          <p:nvPr/>
        </p:nvSpPr>
        <p:spPr>
          <a:xfrm>
            <a:off x="318050" y="195943"/>
            <a:ext cx="2377440" cy="8098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99EC881-B721-4DC2-8AE0-11A9FA14EABE}"/>
              </a:ext>
            </a:extLst>
          </p:cNvPr>
          <p:cNvSpPr/>
          <p:nvPr/>
        </p:nvSpPr>
        <p:spPr>
          <a:xfrm>
            <a:off x="3091543" y="195944"/>
            <a:ext cx="5947954" cy="79683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Adjuntar archivos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442176" y="1574093"/>
            <a:ext cx="5323001" cy="135853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El icono de adjuntar es una herramienta de utilidad para agregar enlaces de archivos a los registros existentes.</a:t>
            </a:r>
            <a:endParaRPr lang="es-NI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38"/>
          <a:stretch>
            <a:fillRect/>
          </a:stretch>
        </p:blipFill>
        <p:spPr bwMode="auto">
          <a:xfrm>
            <a:off x="318050" y="3167560"/>
            <a:ext cx="8447127" cy="295891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626" y="1710589"/>
            <a:ext cx="544695" cy="421831"/>
          </a:xfrm>
          <a:prstGeom prst="rect">
            <a:avLst/>
          </a:prstGeom>
        </p:spPr>
      </p:pic>
      <p:cxnSp>
        <p:nvCxnSpPr>
          <p:cNvPr id="9" name="Conector recto de flecha 8"/>
          <p:cNvCxnSpPr/>
          <p:nvPr/>
        </p:nvCxnSpPr>
        <p:spPr>
          <a:xfrm flipH="1">
            <a:off x="2695490" y="2132420"/>
            <a:ext cx="949047" cy="17472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56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B6F1E51-E3EB-4AC8-A9C9-B46FD8CC733E}"/>
              </a:ext>
            </a:extLst>
          </p:cNvPr>
          <p:cNvSpPr/>
          <p:nvPr/>
        </p:nvSpPr>
        <p:spPr>
          <a:xfrm>
            <a:off x="318050" y="195943"/>
            <a:ext cx="2377440" cy="8098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99EC881-B721-4DC2-8AE0-11A9FA14EABE}"/>
              </a:ext>
            </a:extLst>
          </p:cNvPr>
          <p:cNvSpPr/>
          <p:nvPr/>
        </p:nvSpPr>
        <p:spPr>
          <a:xfrm>
            <a:off x="3091543" y="195944"/>
            <a:ext cx="5947954" cy="79683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Insertar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citas y referencias bibliográficas en Microsoft </a:t>
            </a:r>
          </a:p>
        </p:txBody>
      </p:sp>
      <p:pic>
        <p:nvPicPr>
          <p:cNvPr id="8" name="Imagen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" b="62527"/>
          <a:stretch/>
        </p:blipFill>
        <p:spPr bwMode="auto">
          <a:xfrm>
            <a:off x="215168" y="1415330"/>
            <a:ext cx="4121700" cy="1581218"/>
          </a:xfrm>
          <a:prstGeom prst="rect">
            <a:avLst/>
          </a:prstGeom>
          <a:ln w="1905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467497" y="1365332"/>
            <a:ext cx="4297680" cy="163121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 abrir una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página en WORD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visualizará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el complemento Zotero, donde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 presentara las siguientes funcionalidades para realizar citas y referencias. </a:t>
            </a:r>
            <a:endParaRPr lang="es-N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84" r="2271" b="11958"/>
          <a:stretch/>
        </p:blipFill>
        <p:spPr>
          <a:xfrm>
            <a:off x="1410789" y="3257268"/>
            <a:ext cx="6466714" cy="328722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940767" y="1492898"/>
            <a:ext cx="494523" cy="2519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580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18050" y="94962"/>
            <a:ext cx="2377440" cy="8098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5" name="Rectángulo 4"/>
          <p:cNvSpPr/>
          <p:nvPr/>
        </p:nvSpPr>
        <p:spPr>
          <a:xfrm>
            <a:off x="3091543" y="94962"/>
            <a:ext cx="5947954" cy="80989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3600" dirty="0">
                <a:latin typeface="Arial" panose="020B0604020202020204" pitchFamily="34" charset="0"/>
                <a:cs typeface="Arial" panose="020B0604020202020204" pitchFamily="34" charset="0"/>
              </a:rPr>
              <a:t>Búsqueda de información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636721459"/>
              </p:ext>
            </p:extLst>
          </p:nvPr>
        </p:nvGraphicFramePr>
        <p:xfrm>
          <a:off x="352697" y="1099207"/>
          <a:ext cx="8334103" cy="484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5490" y="3824592"/>
            <a:ext cx="1101634" cy="843769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-41232" y="6571369"/>
            <a:ext cx="46991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sz="900" dirty="0"/>
              <a:t>   Fuente : https://tfgymasters.com/2018/10/18/comprar-revision-bibliografica/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0126" y="4771267"/>
            <a:ext cx="943351" cy="93912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17604" y="6381731"/>
            <a:ext cx="477646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sz="900" dirty="0"/>
              <a:t>Fuente: http://es.gofreedownload.net/free-icon/icons/text-100431/#.XVQwUuhKjIU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4068" y="2438401"/>
            <a:ext cx="714103" cy="714103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5012156" y="6386702"/>
            <a:ext cx="4027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sz="900" dirty="0"/>
              <a:t>Fuente: http://blog.pucp.edu.pe/blog/blogderedaccion/2017/04/04/como-reconocer-las-diversas-clases-de-textos/</a:t>
            </a:r>
          </a:p>
        </p:txBody>
      </p:sp>
    </p:spTree>
    <p:extLst>
      <p:ext uri="{BB962C8B-B14F-4D97-AF65-F5344CB8AC3E}">
        <p14:creationId xmlns:p14="http://schemas.microsoft.com/office/powerpoint/2010/main" val="5856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B6F1E51-E3EB-4AC8-A9C9-B46FD8CC733E}"/>
              </a:ext>
            </a:extLst>
          </p:cNvPr>
          <p:cNvSpPr/>
          <p:nvPr/>
        </p:nvSpPr>
        <p:spPr>
          <a:xfrm>
            <a:off x="318050" y="195943"/>
            <a:ext cx="2377440" cy="8098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99EC881-B721-4DC2-8AE0-11A9FA14EABE}"/>
              </a:ext>
            </a:extLst>
          </p:cNvPr>
          <p:cNvSpPr/>
          <p:nvPr/>
        </p:nvSpPr>
        <p:spPr>
          <a:xfrm>
            <a:off x="3091543" y="195944"/>
            <a:ext cx="5947954" cy="79683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Sincronización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" descr="Resultado de imagen para icono de sincronizaciÃ³n zote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NI"/>
          </a:p>
        </p:txBody>
      </p:sp>
      <p:grpSp>
        <p:nvGrpSpPr>
          <p:cNvPr id="29" name="Grupo 28"/>
          <p:cNvGrpSpPr/>
          <p:nvPr/>
        </p:nvGrpSpPr>
        <p:grpSpPr>
          <a:xfrm>
            <a:off x="704724" y="2333709"/>
            <a:ext cx="8334773" cy="4359018"/>
            <a:chOff x="375539" y="1340931"/>
            <a:chExt cx="8334773" cy="4359018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539" y="1340931"/>
              <a:ext cx="5432007" cy="4359018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3"/>
            <a:srcRect l="73020" t="10021" r="-939" b="54931"/>
            <a:stretch/>
          </p:blipFill>
          <p:spPr>
            <a:xfrm>
              <a:off x="5320936" y="2919549"/>
              <a:ext cx="744584" cy="600891"/>
            </a:xfrm>
            <a:prstGeom prst="rect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</p:pic>
        <p:cxnSp>
          <p:nvCxnSpPr>
            <p:cNvPr id="15" name="Conector recto 14"/>
            <p:cNvCxnSpPr/>
            <p:nvPr/>
          </p:nvCxnSpPr>
          <p:spPr>
            <a:xfrm>
              <a:off x="5807546" y="2455817"/>
              <a:ext cx="1050454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>
              <a:off x="5817896" y="4169230"/>
              <a:ext cx="105045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ángulo redondeado 16"/>
            <p:cNvSpPr/>
            <p:nvPr/>
          </p:nvSpPr>
          <p:spPr>
            <a:xfrm>
              <a:off x="6857999" y="2093877"/>
              <a:ext cx="1410789" cy="640080"/>
            </a:xfrm>
            <a:prstGeom prst="round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NI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Local</a:t>
              </a:r>
              <a:endParaRPr lang="es-NI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Rectángulo redondeado 17"/>
            <p:cNvSpPr/>
            <p:nvPr/>
          </p:nvSpPr>
          <p:spPr>
            <a:xfrm>
              <a:off x="6878700" y="3887252"/>
              <a:ext cx="1410789" cy="640080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NI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Web</a:t>
              </a:r>
              <a:endParaRPr lang="es-NI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20" name="Conector recto 19"/>
            <p:cNvCxnSpPr/>
            <p:nvPr/>
          </p:nvCxnSpPr>
          <p:spPr>
            <a:xfrm flipV="1">
              <a:off x="6065520" y="3303813"/>
              <a:ext cx="792479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ángulo 20"/>
            <p:cNvSpPr/>
            <p:nvPr/>
          </p:nvSpPr>
          <p:spPr>
            <a:xfrm>
              <a:off x="6857998" y="3025675"/>
              <a:ext cx="1852314" cy="5698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NI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SINCRONIZACIÓN</a:t>
              </a:r>
              <a:endParaRPr lang="es-NI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cxnSp>
        <p:nvCxnSpPr>
          <p:cNvPr id="23" name="Conector recto de flecha 22"/>
          <p:cNvCxnSpPr>
            <a:stCxn id="17" idx="2"/>
          </p:cNvCxnSpPr>
          <p:nvPr/>
        </p:nvCxnSpPr>
        <p:spPr>
          <a:xfrm flipH="1">
            <a:off x="7892578" y="3726735"/>
            <a:ext cx="1" cy="291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>
            <a:stCxn id="18" idx="0"/>
          </p:cNvCxnSpPr>
          <p:nvPr/>
        </p:nvCxnSpPr>
        <p:spPr>
          <a:xfrm flipH="1" flipV="1">
            <a:off x="7892578" y="4588310"/>
            <a:ext cx="20702" cy="291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29"/>
          <p:cNvSpPr/>
          <p:nvPr/>
        </p:nvSpPr>
        <p:spPr>
          <a:xfrm>
            <a:off x="2834641" y="1135796"/>
            <a:ext cx="6204856" cy="132343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Sincronizamos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cuenta de Zotero local donde se actualiza con la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web automáticamente, permitiendo acceder a los registros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 línea 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través de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su cuenta de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zotero.org.</a:t>
            </a:r>
            <a:endParaRPr lang="es-N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65303" y="1117916"/>
            <a:ext cx="3065726" cy="5919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547370" algn="just">
              <a:lnSpc>
                <a:spcPct val="115000"/>
              </a:lnSpc>
              <a:spcAft>
                <a:spcPts val="1000"/>
              </a:spcAft>
            </a:pPr>
            <a:r>
              <a:rPr lang="es-NI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s-NI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Ejercicio No.1</a:t>
            </a:r>
            <a:endParaRPr lang="es-NI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1261110" algn="l"/>
              </a:tabLs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Crear una carpeta llamada “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Unidad de Aprendizaje</a:t>
            </a:r>
            <a:r>
              <a:rPr lang="es-E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s-NI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15000"/>
              </a:lnSpc>
              <a:tabLst>
                <a:tab pos="1261110" algn="l"/>
              </a:tabLs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NI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1261110" algn="l"/>
              </a:tabLst>
            </a:pP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Buscar </a:t>
            </a: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 Bibliografía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 “especialidad”,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bases de datos del 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CENIDA.</a:t>
            </a:r>
          </a:p>
          <a:p>
            <a:pPr algn="just">
              <a:lnSpc>
                <a:spcPct val="115000"/>
              </a:lnSpc>
              <a:tabLst>
                <a:tab pos="1261110" algn="l"/>
              </a:tabLst>
            </a:pPr>
            <a:endParaRPr lang="es-ES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1261110" algn="l"/>
              </a:tabLst>
            </a:pP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Guardar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Zotero las 25 Bibliografías encontradas, ya sea de tesis, Articulo de Revista, libro o página web sobre “Tema 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seleccionado”</a:t>
            </a:r>
            <a:endParaRPr lang="es-NI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algn="just">
              <a:lnSpc>
                <a:spcPct val="115000"/>
              </a:lnSpc>
              <a:tabLst>
                <a:tab pos="1261110" algn="l"/>
              </a:tabLst>
            </a:pPr>
            <a:endParaRPr lang="es-NI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566160" y="1005065"/>
            <a:ext cx="5251269" cy="572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547370" algn="just">
              <a:lnSpc>
                <a:spcPct val="115000"/>
              </a:lnSpc>
              <a:spcAft>
                <a:spcPts val="1000"/>
              </a:spcAft>
            </a:pPr>
            <a:r>
              <a:rPr lang="es-NI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Ejercicio No.2</a:t>
            </a:r>
            <a:endParaRPr lang="es-NI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NI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las 25 bibliografías seleccione cuatro preferiblemente que sean documentos pdf</a:t>
            </a:r>
            <a:r>
              <a:rPr lang="es-NI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NI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NI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</a:t>
            </a:r>
            <a:r>
              <a:rPr lang="es-NI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hoja Word copiar y pegar 1 párrafo de cada uno de los documentos pdf seleccionado e inserte la citación correspondiente a cada uno</a:t>
            </a:r>
            <a:r>
              <a:rPr lang="es-NI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es-NI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NI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s-NI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Genere </a:t>
            </a:r>
            <a:r>
              <a:rPr lang="es-NI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lista de referencia bibliográfica de las fuentes citadas en cada párrafo con la Norma APA 7ma edición</a:t>
            </a:r>
            <a:r>
              <a:rPr lang="es-NI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NI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NI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s-NI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guardar toda </a:t>
            </a:r>
            <a:r>
              <a:rPr lang="es-NI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información realizada en la cuenta local Zotero, sincronice su cuenta. </a:t>
            </a:r>
          </a:p>
          <a:p>
            <a:pPr marL="685800" lvl="0" algn="just">
              <a:lnSpc>
                <a:spcPct val="115000"/>
              </a:lnSpc>
              <a:tabLst>
                <a:tab pos="1261110" algn="l"/>
              </a:tabLst>
            </a:pPr>
            <a:r>
              <a:rPr lang="es-E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B6F1E51-E3EB-4AC8-A9C9-B46FD8CC733E}"/>
              </a:ext>
            </a:extLst>
          </p:cNvPr>
          <p:cNvSpPr/>
          <p:nvPr/>
        </p:nvSpPr>
        <p:spPr>
          <a:xfrm>
            <a:off x="318050" y="195943"/>
            <a:ext cx="2377440" cy="8098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99EC881-B721-4DC2-8AE0-11A9FA14EABE}"/>
              </a:ext>
            </a:extLst>
          </p:cNvPr>
          <p:cNvSpPr/>
          <p:nvPr/>
        </p:nvSpPr>
        <p:spPr>
          <a:xfrm>
            <a:off x="3091543" y="195944"/>
            <a:ext cx="5947954" cy="79683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Ejercicios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2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1742" y="1400663"/>
            <a:ext cx="8403037" cy="490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95" indent="-252095">
              <a:lnSpc>
                <a:spcPct val="115000"/>
              </a:lnSpc>
              <a:spcAft>
                <a:spcPts val="0"/>
              </a:spcAft>
            </a:pPr>
            <a:r>
              <a:rPr lang="es-NI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Alonso Arévalo, J. (2017). 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Zotero 5.0. La versión de Zotero más renovada de su historia. Recuperado de https://universoabierto.org/2017/07/28/zotero-5-0-la-version-de-zotero-mas-renovada-de-su-historia</a:t>
            </a:r>
            <a:r>
              <a:rPr lang="es-E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s-NI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95" indent="-252095">
              <a:lnSpc>
                <a:spcPct val="115000"/>
              </a:lnSpc>
              <a:spcAft>
                <a:spcPts val="0"/>
              </a:spcAft>
            </a:pPr>
            <a:endParaRPr lang="es-NI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95" indent="-252095">
              <a:lnSpc>
                <a:spcPct val="115000"/>
              </a:lnSpc>
              <a:spcAft>
                <a:spcPts val="0"/>
              </a:spcAft>
            </a:pPr>
            <a:r>
              <a:rPr lang="es-NI" sz="1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Dreamstaime</a:t>
            </a:r>
            <a:r>
              <a:rPr lang="es-NI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(s.f). Desorganizado ejemplos y vectores. Recuperado </a:t>
            </a:r>
            <a:r>
              <a:rPr lang="es-NI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NI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https://es.dreamstime.com/illustration/desorganizado.html</a:t>
            </a:r>
          </a:p>
          <a:p>
            <a:pPr marL="252095" indent="-252095">
              <a:lnSpc>
                <a:spcPct val="115000"/>
              </a:lnSpc>
              <a:spcAft>
                <a:spcPts val="0"/>
              </a:spcAft>
            </a:pPr>
            <a:endParaRPr lang="es-ES" sz="1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95" indent="-252095">
              <a:lnSpc>
                <a:spcPct val="115000"/>
              </a:lnSpc>
            </a:pPr>
            <a:r>
              <a:rPr lang="es-E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Fenner</a:t>
            </a:r>
            <a:r>
              <a:rPr lang="es-E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es-E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(2010). Comparación de características de los gestores de referencias más populares. Recuperado de https://universoabierto.org/2016/02/13/comparacion-de-gestores-de-referencias-bibliograficas/comment-page-1/</a:t>
            </a:r>
          </a:p>
          <a:p>
            <a:pPr marL="252095" indent="-252095">
              <a:lnSpc>
                <a:spcPct val="115000"/>
              </a:lnSpc>
            </a:pPr>
            <a:endParaRPr lang="en-US" sz="1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95" indent="-252095">
              <a:lnSpc>
                <a:spcPct val="115000"/>
              </a:lnSpc>
            </a:pPr>
            <a:r>
              <a:rPr lang="en-US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Jorquera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I., 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Caprile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L. y  Arroyo, P.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(2015).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Uso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software de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Administración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bibliográfica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Zotero.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Recuperado de https://www.bfa.fcnym.unlp.edu.ar/files/curso_zotero_50_actualizacion_profesional_2018.pdf </a:t>
            </a:r>
            <a:endParaRPr lang="es-E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95" indent="-252095">
              <a:lnSpc>
                <a:spcPct val="115000"/>
              </a:lnSpc>
              <a:spcAft>
                <a:spcPts val="0"/>
              </a:spcAft>
            </a:pPr>
            <a:endParaRPr lang="es-NI" sz="16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95" indent="-252095">
              <a:lnSpc>
                <a:spcPct val="115000"/>
              </a:lnSpc>
              <a:spcAft>
                <a:spcPts val="0"/>
              </a:spcAft>
            </a:pPr>
            <a:r>
              <a:rPr lang="es-NI" sz="1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Poliscience</a:t>
            </a:r>
            <a:r>
              <a:rPr lang="es-NI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(s.f.). </a:t>
            </a:r>
            <a:r>
              <a:rPr lang="es-NI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Gestores de referencias</a:t>
            </a:r>
            <a:r>
              <a:rPr lang="es-NI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s-NI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Recuperado de https</a:t>
            </a:r>
            <a:r>
              <a:rPr lang="es-NI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://poliscience.blogs.upv.es/investigadores-2/mis-citas/gestores-de-citas</a:t>
            </a:r>
            <a:r>
              <a:rPr lang="es-NI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B6F1E51-E3EB-4AC8-A9C9-B46FD8CC733E}"/>
              </a:ext>
            </a:extLst>
          </p:cNvPr>
          <p:cNvSpPr/>
          <p:nvPr/>
        </p:nvSpPr>
        <p:spPr>
          <a:xfrm>
            <a:off x="318050" y="195943"/>
            <a:ext cx="2377440" cy="8098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99EC881-B721-4DC2-8AE0-11A9FA14EABE}"/>
              </a:ext>
            </a:extLst>
          </p:cNvPr>
          <p:cNvSpPr/>
          <p:nvPr/>
        </p:nvSpPr>
        <p:spPr>
          <a:xfrm>
            <a:off x="3091543" y="195944"/>
            <a:ext cx="5947954" cy="79683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Referencias Bibliográficas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09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18050" y="195943"/>
            <a:ext cx="2377440" cy="8098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7" name="Rectángulo 6"/>
          <p:cNvSpPr/>
          <p:nvPr/>
        </p:nvSpPr>
        <p:spPr>
          <a:xfrm>
            <a:off x="3091543" y="195943"/>
            <a:ext cx="5947954" cy="80989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3600" dirty="0">
                <a:latin typeface="Arial" panose="020B0604020202020204" pitchFamily="34" charset="0"/>
                <a:cs typeface="Arial" panose="020B0604020202020204" pitchFamily="34" charset="0"/>
              </a:rPr>
              <a:t>Organizar la Información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18050" y="1509488"/>
            <a:ext cx="85646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Identificados y seleccionados los recursos bibliográficos que se necesitan, el problema que se tiene que resolver es cómo organizarlos.</a:t>
            </a:r>
            <a:endParaRPr lang="es-N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18050" y="3095899"/>
            <a:ext cx="33656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NI" sz="2000" dirty="0">
                <a:latin typeface="Arial" panose="020B0604020202020204" pitchFamily="34" charset="0"/>
                <a:cs typeface="Arial" panose="020B0604020202020204" pitchFamily="34" charset="0"/>
              </a:rPr>
              <a:t>Para gestionar ese cúmulo de información existen programas que permiten recolectar y organizar los documentos en su propia biblioteca, facilitando así la tarea</a:t>
            </a:r>
            <a:r>
              <a:rPr lang="es-N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(Jorquera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Caprile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 Arroyo,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2015)</a:t>
            </a:r>
            <a:endParaRPr lang="es-N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sultado de imagen para icono informaciÃ³n desorganiz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665" y="2944976"/>
            <a:ext cx="2324585" cy="224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icono informaciÃ³n organizada en zoter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9" t="10339" r="40193" b="51819"/>
          <a:stretch/>
        </p:blipFill>
        <p:spPr bwMode="auto">
          <a:xfrm>
            <a:off x="6546190" y="3635145"/>
            <a:ext cx="2336552" cy="29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ector angular 12"/>
          <p:cNvCxnSpPr/>
          <p:nvPr/>
        </p:nvCxnSpPr>
        <p:spPr>
          <a:xfrm>
            <a:off x="5225143" y="5185981"/>
            <a:ext cx="1321047" cy="927436"/>
          </a:xfrm>
          <a:prstGeom prst="bentConnector3">
            <a:avLst>
              <a:gd name="adj1" fmla="val -1419"/>
            </a:avLst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4720814" y="4709899"/>
            <a:ext cx="9503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NI" sz="1200" dirty="0" err="1" smtClean="0"/>
              <a:t>Dreamstime</a:t>
            </a:r>
            <a:endParaRPr lang="es-NI" sz="1200" dirty="0"/>
          </a:p>
        </p:txBody>
      </p:sp>
    </p:spTree>
    <p:extLst>
      <p:ext uri="{BB962C8B-B14F-4D97-AF65-F5344CB8AC3E}">
        <p14:creationId xmlns:p14="http://schemas.microsoft.com/office/powerpoint/2010/main" val="414088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cons Set of Survey Related Vector Simple Line. Management line icons. Startup strategy and Employees linear icons. The illustrations are a vector, Startup and Teamwork symbols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9" t="8615" r="5706" b="70394"/>
          <a:stretch/>
        </p:blipFill>
        <p:spPr bwMode="auto">
          <a:xfrm>
            <a:off x="6764358" y="3607037"/>
            <a:ext cx="1177859" cy="129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cons Set of Survey Related Vector Simple Line. Management line icons. Startup strategy and Employees linear icons. The illustrations are a vector, Startup and Teamwork symbol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3" t="70104" r="70295" b="17598"/>
          <a:stretch/>
        </p:blipFill>
        <p:spPr bwMode="auto">
          <a:xfrm>
            <a:off x="5108014" y="3817523"/>
            <a:ext cx="1172383" cy="88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4460964" y="5751107"/>
            <a:ext cx="438576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NI" b="1" dirty="0">
                <a:latin typeface="Arial" panose="020B0604020202020204" pitchFamily="34" charset="0"/>
                <a:cs typeface="Arial" panose="020B0604020202020204" pitchFamily="34" charset="0"/>
              </a:rPr>
              <a:t>ISO 690       ISO 690-2      MLA       IICA</a:t>
            </a:r>
          </a:p>
          <a:p>
            <a:r>
              <a:rPr lang="es-NI" b="1" dirty="0">
                <a:latin typeface="Arial" panose="020B0604020202020204" pitchFamily="34" charset="0"/>
                <a:cs typeface="Arial" panose="020B0604020202020204" pitchFamily="34" charset="0"/>
              </a:rPr>
              <a:t>VANCOUVER       APA    HARVARD</a:t>
            </a:r>
            <a:endParaRPr lang="es-NI" dirty="0"/>
          </a:p>
        </p:txBody>
      </p:sp>
      <p:sp>
        <p:nvSpPr>
          <p:cNvPr id="22" name="Rectángulo 21"/>
          <p:cNvSpPr/>
          <p:nvPr/>
        </p:nvSpPr>
        <p:spPr>
          <a:xfrm>
            <a:off x="3434186" y="6671950"/>
            <a:ext cx="310646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sz="900" dirty="0"/>
              <a:t>Fuente: https://www.shutterstock.com/es/search/referencias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6374330" y="6649292"/>
            <a:ext cx="285526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900" dirty="0" smtClean="0"/>
              <a:t>/Fuente</a:t>
            </a:r>
            <a:r>
              <a:rPr lang="es-ES" sz="900" dirty="0"/>
              <a:t>: Icono hecho por  </a:t>
            </a:r>
            <a:r>
              <a:rPr lang="es-ES" sz="900" dirty="0" err="1"/>
              <a:t>Freepik</a:t>
            </a:r>
            <a:r>
              <a:rPr lang="es-ES" sz="900" dirty="0"/>
              <a:t>  de  www.flaticon.com</a:t>
            </a:r>
            <a:endParaRPr lang="es-NI" sz="900" dirty="0"/>
          </a:p>
        </p:txBody>
      </p:sp>
      <p:sp>
        <p:nvSpPr>
          <p:cNvPr id="25" name="Flecha derecha 24"/>
          <p:cNvSpPr/>
          <p:nvPr/>
        </p:nvSpPr>
        <p:spPr>
          <a:xfrm>
            <a:off x="4051790" y="3990464"/>
            <a:ext cx="849523" cy="4455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27" name="Rectángulo 26"/>
          <p:cNvSpPr/>
          <p:nvPr/>
        </p:nvSpPr>
        <p:spPr>
          <a:xfrm>
            <a:off x="4006143" y="3088146"/>
            <a:ext cx="50690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poder generar citas y referencias </a:t>
            </a:r>
            <a:endParaRPr lang="es-NI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4544771" y="4937756"/>
            <a:ext cx="39917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el formato seleccionando </a:t>
            </a:r>
            <a:endParaRPr lang="es-NI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327739" y="1447982"/>
            <a:ext cx="84340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programas que permiten administrar las fuentes, importando los datos de referencias, obtenidos desde (bases de datos, revistas electrónica, paginas web, etc.) o incluirlos manualmente.</a:t>
            </a:r>
            <a:endParaRPr lang="es-NI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318050" y="195943"/>
            <a:ext cx="2377440" cy="8098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32" name="Rectángulo 31"/>
          <p:cNvSpPr/>
          <p:nvPr/>
        </p:nvSpPr>
        <p:spPr>
          <a:xfrm>
            <a:off x="3091543" y="195944"/>
            <a:ext cx="5947954" cy="79683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3200" dirty="0">
                <a:latin typeface="Arial" panose="020B0604020202020204" pitchFamily="34" charset="0"/>
                <a:cs typeface="Arial" panose="020B0604020202020204" pitchFamily="34" charset="0"/>
              </a:rPr>
              <a:t>Gestores de referencias bibliográficas</a:t>
            </a:r>
          </a:p>
        </p:txBody>
      </p:sp>
      <p:sp>
        <p:nvSpPr>
          <p:cNvPr id="34" name="Flecha derecha 33"/>
          <p:cNvSpPr/>
          <p:nvPr/>
        </p:nvSpPr>
        <p:spPr>
          <a:xfrm rot="5400000">
            <a:off x="6342876" y="5340769"/>
            <a:ext cx="395552" cy="3326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144" y="2791693"/>
            <a:ext cx="2706859" cy="34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7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 dirty="0"/>
          </a:p>
          <a:p>
            <a:endParaRPr lang="es-NI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18050" y="718458"/>
            <a:ext cx="8643070" cy="56772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NI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kumimoji="0" lang="es-NI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Gestores de referencias clásicos- años 80.</a:t>
            </a:r>
            <a:r>
              <a:rPr lang="es-E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caracterizan porque necesitan ser instalados en el ordenador.</a:t>
            </a:r>
            <a:endParaRPr kumimoji="0" lang="es-NI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NI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NI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kumimoji="0" lang="es-NI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Gestores en la web 2.0-</a:t>
            </a:r>
            <a:r>
              <a:rPr kumimoji="0" lang="es-NI" sz="280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año</a:t>
            </a:r>
            <a:r>
              <a:rPr kumimoji="0" lang="es-NI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2008 </a:t>
            </a:r>
            <a:r>
              <a:rPr lang="es-E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permiten tener acceso a nuestra base de datos de referencias desde cualquier ordenador.</a:t>
            </a:r>
            <a:endParaRPr kumimoji="0" lang="es-NI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NI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NI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kumimoji="0" lang="es-NI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Gestores  (</a:t>
            </a:r>
            <a:r>
              <a:rPr kumimoji="0" lang="es-NI" sz="280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Redes  sociales</a:t>
            </a:r>
            <a:r>
              <a:rPr lang="es-NI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año 2010. A</a:t>
            </a:r>
            <a:r>
              <a:rPr lang="es-E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ñaden</a:t>
            </a:r>
            <a:r>
              <a:rPr lang="es-E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las funcionalidades de los gestores de referencias las posibilidades que ofrecen las redes sociales para compartir y descubrir información </a:t>
            </a:r>
            <a:r>
              <a:rPr lang="es-ES" sz="13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NI" sz="13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Poliscience</a:t>
            </a:r>
            <a:r>
              <a:rPr lang="es-NI" sz="13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-Biblioteca UPV, s.f.).</a:t>
            </a:r>
            <a:endParaRPr kumimoji="0" lang="es-NI" sz="13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s-NI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768" y="2035704"/>
            <a:ext cx="3070625" cy="83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712" y="5744597"/>
            <a:ext cx="2878222" cy="76044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687" y="3723796"/>
            <a:ext cx="3070625" cy="80095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18050" y="195943"/>
            <a:ext cx="2377440" cy="8098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10" name="Rectángulo 9"/>
          <p:cNvSpPr/>
          <p:nvPr/>
        </p:nvSpPr>
        <p:spPr>
          <a:xfrm>
            <a:off x="3091543" y="195944"/>
            <a:ext cx="5947954" cy="79683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3200">
                <a:latin typeface="Arial" panose="020B0604020202020204" pitchFamily="34" charset="0"/>
                <a:cs typeface="Arial" panose="020B0604020202020204" pitchFamily="34" charset="0"/>
              </a:rPr>
              <a:t>Tipo de gestores bibliográficos</a:t>
            </a:r>
            <a:endParaRPr lang="es-N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43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020658122"/>
              </p:ext>
            </p:extLst>
          </p:nvPr>
        </p:nvGraphicFramePr>
        <p:xfrm>
          <a:off x="318051" y="1214845"/>
          <a:ext cx="8656132" cy="521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2884713" y="209003"/>
            <a:ext cx="5947954" cy="79683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¿Por qué usar Zotero?</a:t>
            </a:r>
            <a:endParaRPr lang="es-N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Resultado de imagen para zotero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26" r="332" b="26549"/>
          <a:stretch/>
        </p:blipFill>
        <p:spPr bwMode="auto">
          <a:xfrm>
            <a:off x="3473249" y="3301636"/>
            <a:ext cx="2079933" cy="72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318050" y="195943"/>
            <a:ext cx="2377440" cy="80989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</p:spTree>
    <p:extLst>
      <p:ext uri="{BB962C8B-B14F-4D97-AF65-F5344CB8AC3E}">
        <p14:creationId xmlns:p14="http://schemas.microsoft.com/office/powerpoint/2010/main" val="4164110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99" y="1338943"/>
            <a:ext cx="7780921" cy="488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318050" y="195943"/>
            <a:ext cx="2377440" cy="80989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7" name="Rectángulo 6"/>
          <p:cNvSpPr/>
          <p:nvPr/>
        </p:nvSpPr>
        <p:spPr>
          <a:xfrm>
            <a:off x="3091543" y="157307"/>
            <a:ext cx="5947954" cy="79683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3200" dirty="0">
                <a:latin typeface="Arial" panose="020B0604020202020204" pitchFamily="34" charset="0"/>
                <a:cs typeface="Arial" panose="020B0604020202020204" pitchFamily="34" charset="0"/>
              </a:rPr>
              <a:t>¿Que hace Zotero? </a:t>
            </a:r>
          </a:p>
        </p:txBody>
      </p:sp>
    </p:spTree>
    <p:extLst>
      <p:ext uri="{BB962C8B-B14F-4D97-AF65-F5344CB8AC3E}">
        <p14:creationId xmlns:p14="http://schemas.microsoft.com/office/powerpoint/2010/main" val="84800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8A52CE1-BD14-4E2C-954A-03B5E087ECD2}"/>
              </a:ext>
            </a:extLst>
          </p:cNvPr>
          <p:cNvSpPr/>
          <p:nvPr/>
        </p:nvSpPr>
        <p:spPr>
          <a:xfrm>
            <a:off x="318050" y="195943"/>
            <a:ext cx="2377440" cy="8098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5993400-E92D-4C08-B6BB-261E274577FB}"/>
              </a:ext>
            </a:extLst>
          </p:cNvPr>
          <p:cNvSpPr/>
          <p:nvPr/>
        </p:nvSpPr>
        <p:spPr>
          <a:xfrm>
            <a:off x="3091543" y="195944"/>
            <a:ext cx="5947954" cy="79683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Instalar el plug-in en FireFox</a:t>
            </a:r>
            <a:endParaRPr lang="es-N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E0F92E9-5B64-47C4-8D44-2D184418F09F}"/>
              </a:ext>
            </a:extLst>
          </p:cNvPr>
          <p:cNvSpPr/>
          <p:nvPr/>
        </p:nvSpPr>
        <p:spPr>
          <a:xfrm>
            <a:off x="4707273" y="1431462"/>
            <a:ext cx="40634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/>
              <a:t>Hay que abrir Chrome e ir a la  página de descarga de Zotero: www.zotero.org/download/</a:t>
            </a:r>
          </a:p>
          <a:p>
            <a:r>
              <a:rPr lang="es-MX" sz="2400" dirty="0"/>
              <a:t>Se debe hacer </a:t>
            </a:r>
            <a:r>
              <a:rPr lang="es-MX" sz="2400" dirty="0" err="1"/>
              <a:t>click</a:t>
            </a:r>
            <a:r>
              <a:rPr lang="es-MX" sz="2400" dirty="0"/>
              <a:t> en “Zotero 5.0  para </a:t>
            </a:r>
            <a:r>
              <a:rPr lang="es-MX" sz="2400" dirty="0" err="1"/>
              <a:t>windows</a:t>
            </a:r>
            <a:r>
              <a:rPr lang="es-MX" sz="2400" dirty="0"/>
              <a:t>”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3CCD7E9-D27A-4461-B1A2-966F2DBBAC7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2" t="18414" r="13102" b="7930"/>
          <a:stretch/>
        </p:blipFill>
        <p:spPr bwMode="auto">
          <a:xfrm>
            <a:off x="400670" y="1418583"/>
            <a:ext cx="4286250" cy="24410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90C3475-7862-4E49-A0B0-F21E9BB75BF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3" t="38662" r="39642" b="44491"/>
          <a:stretch/>
        </p:blipFill>
        <p:spPr bwMode="auto">
          <a:xfrm>
            <a:off x="2543794" y="5565073"/>
            <a:ext cx="2028205" cy="1063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3BB1A4B-3D15-45DC-9B8D-3C8F01A025C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6" t="26561" r="32281" b="28856"/>
          <a:stretch/>
        </p:blipFill>
        <p:spPr bwMode="auto">
          <a:xfrm>
            <a:off x="6002180" y="3659926"/>
            <a:ext cx="2965300" cy="2417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5B19560-D3CC-4B3A-AC91-3EAA0D2681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722" t="76063" r="53125" b="605"/>
          <a:stretch/>
        </p:blipFill>
        <p:spPr>
          <a:xfrm>
            <a:off x="334343" y="4231686"/>
            <a:ext cx="2757200" cy="1333386"/>
          </a:xfrm>
          <a:prstGeom prst="rect">
            <a:avLst/>
          </a:prstGeom>
        </p:spPr>
      </p:pic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CEB09E75-530F-4623-9EC9-673610B0F433}"/>
              </a:ext>
            </a:extLst>
          </p:cNvPr>
          <p:cNvCxnSpPr>
            <a:cxnSpLocks/>
          </p:cNvCxnSpPr>
          <p:nvPr/>
        </p:nvCxnSpPr>
        <p:spPr>
          <a:xfrm flipH="1">
            <a:off x="1073888" y="3636335"/>
            <a:ext cx="432882" cy="144602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>
            <a:extLst>
              <a:ext uri="{FF2B5EF4-FFF2-40B4-BE49-F238E27FC236}">
                <a16:creationId xmlns:a16="http://schemas.microsoft.com/office/drawing/2014/main" id="{2B2FC3E3-9AC6-4745-9D2B-710B9AAC27BE}"/>
              </a:ext>
            </a:extLst>
          </p:cNvPr>
          <p:cNvSpPr/>
          <p:nvPr/>
        </p:nvSpPr>
        <p:spPr>
          <a:xfrm>
            <a:off x="1506770" y="4285424"/>
            <a:ext cx="524049" cy="257359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33B5B5D-14E5-4259-8C4B-1A933BBEB1EB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6" t="24664" r="32275" b="31212"/>
          <a:stretch/>
        </p:blipFill>
        <p:spPr bwMode="auto">
          <a:xfrm>
            <a:off x="4571999" y="4529824"/>
            <a:ext cx="2167004" cy="18191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Elipse 18">
            <a:extLst>
              <a:ext uri="{FF2B5EF4-FFF2-40B4-BE49-F238E27FC236}">
                <a16:creationId xmlns:a16="http://schemas.microsoft.com/office/drawing/2014/main" id="{A86E5B13-3A15-4B1C-A55E-100260176FAD}"/>
              </a:ext>
            </a:extLst>
          </p:cNvPr>
          <p:cNvSpPr/>
          <p:nvPr/>
        </p:nvSpPr>
        <p:spPr>
          <a:xfrm>
            <a:off x="5803495" y="6138028"/>
            <a:ext cx="524049" cy="257359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EC24BE-CDCD-4CF1-9D8E-24336EB51FBD}"/>
              </a:ext>
            </a:extLst>
          </p:cNvPr>
          <p:cNvSpPr/>
          <p:nvPr/>
        </p:nvSpPr>
        <p:spPr>
          <a:xfrm>
            <a:off x="7885893" y="5706951"/>
            <a:ext cx="524049" cy="257359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2096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498BF3B-CF7E-4976-85DE-AE07E67BBFD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9" t="17810" r="13783" b="5515"/>
          <a:stretch/>
        </p:blipFill>
        <p:spPr bwMode="auto">
          <a:xfrm>
            <a:off x="513702" y="1383642"/>
            <a:ext cx="3598566" cy="2763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D5CEDE2-572A-43C8-B1D7-44A8B07DEA5D}"/>
              </a:ext>
            </a:extLst>
          </p:cNvPr>
          <p:cNvSpPr/>
          <p:nvPr/>
        </p:nvSpPr>
        <p:spPr>
          <a:xfrm>
            <a:off x="318050" y="195943"/>
            <a:ext cx="2377440" cy="80989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BA157D2-B393-466B-A504-CC72E733638C}"/>
              </a:ext>
            </a:extLst>
          </p:cNvPr>
          <p:cNvSpPr/>
          <p:nvPr/>
        </p:nvSpPr>
        <p:spPr>
          <a:xfrm>
            <a:off x="3091543" y="195944"/>
            <a:ext cx="5947954" cy="79683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Instalar el plug-in en FireFox</a:t>
            </a:r>
            <a:endParaRPr lang="es-N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7216821-9A95-492E-9C1C-4B7B98E76D5C}"/>
              </a:ext>
            </a:extLst>
          </p:cNvPr>
          <p:cNvSpPr/>
          <p:nvPr/>
        </p:nvSpPr>
        <p:spPr>
          <a:xfrm>
            <a:off x="4125432" y="17521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Luego, retorne a la pantalla inicial </a:t>
            </a:r>
            <a:r>
              <a:rPr lang="es-NI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Z</a:t>
            </a:r>
            <a:r>
              <a:rPr lang="es-NI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otero</a:t>
            </a:r>
            <a:r>
              <a:rPr lang="es-NI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 </a:t>
            </a:r>
            <a:r>
              <a:rPr lang="es-NI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donde </a:t>
            </a:r>
            <a:r>
              <a:rPr lang="es-NI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seleccione e instale </a:t>
            </a:r>
            <a:r>
              <a:rPr lang="es-NI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Zotero conector</a:t>
            </a:r>
            <a:r>
              <a:rPr lang="es-NI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s-NI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396E0BA-C7E0-46B3-BD89-BAB2348CDF44}"/>
              </a:ext>
            </a:extLst>
          </p:cNvPr>
          <p:cNvSpPr/>
          <p:nvPr/>
        </p:nvSpPr>
        <p:spPr>
          <a:xfrm>
            <a:off x="409490" y="49060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NI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Una vez que selecciones </a:t>
            </a:r>
            <a:r>
              <a:rPr lang="es-NI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Zotero </a:t>
            </a:r>
            <a:r>
              <a:rPr lang="es-NI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Connector</a:t>
            </a:r>
            <a:r>
              <a:rPr lang="es-NI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te </a:t>
            </a:r>
            <a:r>
              <a:rPr lang="es-NI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presenta </a:t>
            </a:r>
            <a:r>
              <a:rPr lang="es-NI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 siguiente pantalla, busque en la parte inferior la opción </a:t>
            </a:r>
            <a:r>
              <a:rPr lang="es-NI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Añadir a Chrome.</a:t>
            </a:r>
            <a:endParaRPr lang="es-NI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E6FB63B-F05A-4C59-BBFB-B44077067DF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2" t="17508" r="12423" b="5213"/>
          <a:stretch/>
        </p:blipFill>
        <p:spPr bwMode="auto">
          <a:xfrm>
            <a:off x="5488777" y="4395898"/>
            <a:ext cx="3208655" cy="2457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DF75EC9-0A10-405D-A751-3D0BC7DF060F}"/>
              </a:ext>
            </a:extLst>
          </p:cNvPr>
          <p:cNvPicPr/>
          <p:nvPr/>
        </p:nvPicPr>
        <p:blipFill rotWithShape="1">
          <a:blip r:embed="rId4"/>
          <a:srcRect l="11328" t="16790" r="12917" b="3877"/>
          <a:stretch/>
        </p:blipFill>
        <p:spPr bwMode="auto">
          <a:xfrm>
            <a:off x="5488777" y="3310629"/>
            <a:ext cx="2315521" cy="23139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15F47964-E3E8-4F87-B0E1-2CDCCAB3BACA}"/>
              </a:ext>
            </a:extLst>
          </p:cNvPr>
          <p:cNvSpPr/>
          <p:nvPr/>
        </p:nvSpPr>
        <p:spPr>
          <a:xfrm>
            <a:off x="6646537" y="6148950"/>
            <a:ext cx="838784" cy="4326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227CF32-CE7B-430C-A8E4-F078C3C64D0A}"/>
              </a:ext>
            </a:extLst>
          </p:cNvPr>
          <p:cNvSpPr/>
          <p:nvPr/>
        </p:nvSpPr>
        <p:spPr>
          <a:xfrm>
            <a:off x="1087377" y="3530009"/>
            <a:ext cx="2612753" cy="2339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58098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</TotalTime>
  <Words>832</Words>
  <Application>Microsoft Office PowerPoint</Application>
  <PresentationFormat>Presentación en pantalla (4:3)</PresentationFormat>
  <Paragraphs>124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1_Tema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Procesos</dc:creator>
  <cp:lastModifiedBy>Entrega</cp:lastModifiedBy>
  <cp:revision>105</cp:revision>
  <dcterms:created xsi:type="dcterms:W3CDTF">2019-08-14T15:10:37Z</dcterms:created>
  <dcterms:modified xsi:type="dcterms:W3CDTF">2020-05-14T22:48:38Z</dcterms:modified>
</cp:coreProperties>
</file>