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2"/>
  </p:notesMasterIdLst>
  <p:sldIdLst>
    <p:sldId id="291" r:id="rId4"/>
    <p:sldId id="305" r:id="rId5"/>
    <p:sldId id="318" r:id="rId6"/>
    <p:sldId id="307" r:id="rId7"/>
    <p:sldId id="320" r:id="rId8"/>
    <p:sldId id="309" r:id="rId9"/>
    <p:sldId id="310" r:id="rId10"/>
    <p:sldId id="316" r:id="rId11"/>
    <p:sldId id="317" r:id="rId12"/>
    <p:sldId id="313" r:id="rId13"/>
    <p:sldId id="314" r:id="rId14"/>
    <p:sldId id="283" r:id="rId15"/>
    <p:sldId id="284" r:id="rId16"/>
    <p:sldId id="285" r:id="rId17"/>
    <p:sldId id="315" r:id="rId18"/>
    <p:sldId id="287" r:id="rId19"/>
    <p:sldId id="288" r:id="rId20"/>
    <p:sldId id="290" r:id="rId21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cesos" initials="P" lastIdx="1" clrIdx="0">
    <p:extLst>
      <p:ext uri="{19B8F6BF-5375-455C-9EA6-DF929625EA0E}">
        <p15:presenceInfo xmlns:p15="http://schemas.microsoft.com/office/powerpoint/2012/main" userId="Proces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364" autoAdjust="0"/>
  </p:normalViewPr>
  <p:slideViewPr>
    <p:cSldViewPr snapToGrid="0">
      <p:cViewPr varScale="1">
        <p:scale>
          <a:sx n="41" d="100"/>
          <a:sy n="41" d="100"/>
        </p:scale>
        <p:origin x="54" y="7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9F86CF-3B6F-4345-BFD0-4FD63E57800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NI"/>
        </a:p>
      </dgm:t>
    </dgm:pt>
    <dgm:pt modelId="{422A86EC-4907-4909-A1BF-5F1FF3F3FC4E}">
      <dgm:prSet phldrT="[Texto]" custT="1"/>
      <dgm:spPr>
        <a:noFill/>
        <a:ln w="57150">
          <a:noFill/>
        </a:ln>
      </dgm:spPr>
      <dgm:t>
        <a:bodyPr/>
        <a:lstStyle/>
        <a:p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Las entradas de un solo autor, preceden a las de autor múltiple, aunque ambas entradas comiencen con el mismo apellido </a:t>
          </a:r>
        </a:p>
        <a:p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Alemán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 Zeledón, F. (2010)</a:t>
          </a:r>
        </a:p>
        <a:p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Alemán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 Zeledón, F., y Jiménez, E. (2002)</a:t>
          </a:r>
        </a:p>
      </dgm:t>
    </dgm:pt>
    <dgm:pt modelId="{1A1D5B30-4326-4270-9C81-DC2D0A5AB6AC}" type="parTrans" cxnId="{DE7C3D92-8DEC-45C1-AC52-49EA03A5EDA7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2D42B54B-BCB5-42D6-A821-CE9604F3D6F7}" type="sibTrans" cxnId="{DE7C3D92-8DEC-45C1-AC52-49EA03A5EDA7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ACEEFB67-FB0C-4C26-8753-6FC604913092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noFill/>
        <a:ln w="57150">
          <a:noFill/>
        </a:ln>
      </dgm:spPr>
      <dgm:t>
        <a:bodyPr/>
        <a:lstStyle/>
        <a:p>
          <a:endParaRPr lang="es-NI" sz="2400" kern="12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  <a:p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Las referencia con el mismo autor se ordenan por el año de publicación colocando la más antigua de primer lugar.</a:t>
          </a:r>
        </a:p>
        <a:p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 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(2002)</a:t>
          </a:r>
        </a:p>
        <a:p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 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(2010)</a:t>
          </a:r>
        </a:p>
        <a:p>
          <a:endParaRPr lang="es-NI" sz="2400" kern="12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</dgm:t>
    </dgm:pt>
    <dgm:pt modelId="{9DBEC8B2-349D-45EA-955C-FCD0365AB010}" type="sibTrans" cxnId="{9839977E-05FE-4A82-9932-59305840EFB1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4AF93561-BF69-4EE4-BE05-1D7E16E44A80}" type="parTrans" cxnId="{9839977E-05FE-4A82-9932-59305840EFB1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46AE8774-5C30-44B0-987C-BFA80933D6FE}" type="pres">
      <dgm:prSet presAssocID="{D09F86CF-3B6F-4345-BFD0-4FD63E5780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A46CC7D-5274-4099-B9B1-5B2E43A0C92D}" type="pres">
      <dgm:prSet presAssocID="{ACEEFB67-FB0C-4C26-8753-6FC604913092}" presName="parentText" presStyleLbl="node1" presStyleIdx="0" presStyleCnt="2" custScaleX="98775" custScaleY="109397" custLinFactY="-4340" custLinFactNeighborX="42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FAEB36-1C69-4123-8A47-B9E5E7D89C93}" type="pres">
      <dgm:prSet presAssocID="{9DBEC8B2-349D-45EA-955C-FCD0365AB010}" presName="spacer" presStyleCnt="0"/>
      <dgm:spPr/>
    </dgm:pt>
    <dgm:pt modelId="{0EFF8FF3-9B29-4BD3-B40F-4EF9A679CF2F}" type="pres">
      <dgm:prSet presAssocID="{422A86EC-4907-4909-A1BF-5F1FF3F3FC4E}" presName="parentText" presStyleLbl="node1" presStyleIdx="1" presStyleCnt="2" custScaleY="123456" custLinFactY="-1721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AE7FC05-D312-4CE0-BD47-6F1F6E55C24A}" type="presOf" srcId="{422A86EC-4907-4909-A1BF-5F1FF3F3FC4E}" destId="{0EFF8FF3-9B29-4BD3-B40F-4EF9A679CF2F}" srcOrd="0" destOrd="0" presId="urn:microsoft.com/office/officeart/2005/8/layout/vList2"/>
    <dgm:cxn modelId="{9839977E-05FE-4A82-9932-59305840EFB1}" srcId="{D09F86CF-3B6F-4345-BFD0-4FD63E578005}" destId="{ACEEFB67-FB0C-4C26-8753-6FC604913092}" srcOrd="0" destOrd="0" parTransId="{4AF93561-BF69-4EE4-BE05-1D7E16E44A80}" sibTransId="{9DBEC8B2-349D-45EA-955C-FCD0365AB010}"/>
    <dgm:cxn modelId="{A1614786-5AE0-4AA0-BA49-0F5C43844B5C}" type="presOf" srcId="{ACEEFB67-FB0C-4C26-8753-6FC604913092}" destId="{7A46CC7D-5274-4099-B9B1-5B2E43A0C92D}" srcOrd="0" destOrd="0" presId="urn:microsoft.com/office/officeart/2005/8/layout/vList2"/>
    <dgm:cxn modelId="{C17FD96F-BA8E-4C08-A047-593C27386775}" type="presOf" srcId="{D09F86CF-3B6F-4345-BFD0-4FD63E578005}" destId="{46AE8774-5C30-44B0-987C-BFA80933D6FE}" srcOrd="0" destOrd="0" presId="urn:microsoft.com/office/officeart/2005/8/layout/vList2"/>
    <dgm:cxn modelId="{DE7C3D92-8DEC-45C1-AC52-49EA03A5EDA7}" srcId="{D09F86CF-3B6F-4345-BFD0-4FD63E578005}" destId="{422A86EC-4907-4909-A1BF-5F1FF3F3FC4E}" srcOrd="1" destOrd="0" parTransId="{1A1D5B30-4326-4270-9C81-DC2D0A5AB6AC}" sibTransId="{2D42B54B-BCB5-42D6-A821-CE9604F3D6F7}"/>
    <dgm:cxn modelId="{39DD31C8-6FB9-4EB7-91B7-6FF8679BC316}" type="presParOf" srcId="{46AE8774-5C30-44B0-987C-BFA80933D6FE}" destId="{7A46CC7D-5274-4099-B9B1-5B2E43A0C92D}" srcOrd="0" destOrd="0" presId="urn:microsoft.com/office/officeart/2005/8/layout/vList2"/>
    <dgm:cxn modelId="{F6476943-D1D9-48E3-95EB-49D5091CCBB5}" type="presParOf" srcId="{46AE8774-5C30-44B0-987C-BFA80933D6FE}" destId="{D4FAEB36-1C69-4123-8A47-B9E5E7D89C93}" srcOrd="1" destOrd="0" presId="urn:microsoft.com/office/officeart/2005/8/layout/vList2"/>
    <dgm:cxn modelId="{A767D8B4-58D5-459A-8EC8-B72EFDF4B195}" type="presParOf" srcId="{46AE8774-5C30-44B0-987C-BFA80933D6FE}" destId="{0EFF8FF3-9B29-4BD3-B40F-4EF9A679CF2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9F86CF-3B6F-4345-BFD0-4FD63E578005}" type="doc">
      <dgm:prSet loTypeId="urn:microsoft.com/office/officeart/2005/8/layout/default#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NI"/>
        </a:p>
      </dgm:t>
    </dgm:pt>
    <dgm:pt modelId="{9297D22A-BEAD-4EBD-99A8-63ED5F23D14C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28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Las referencias con el mismo primer autor y segundo o tercer autores diferentes, se ordenan alfabéticamente por el apellido del segundo autor,  si este tiene el mismo apellido se tomará el del tercero, y así sucesivamente. 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NI" sz="280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j-lt"/>
            <a:ea typeface="Calibri"/>
            <a:cs typeface="Arial" panose="020B0604020202020204" pitchFamily="34" charset="0"/>
          </a:endParaRP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3200" b="1" kern="1200" dirty="0">
              <a:ln>
                <a:solidFill>
                  <a:srgbClr val="4472C4">
                    <a:lumMod val="50000"/>
                  </a:srgbClr>
                </a:solidFill>
              </a:ln>
              <a:solidFill>
                <a:srgbClr val="5B9BD5">
                  <a:lumMod val="50000"/>
                </a:srgbClr>
              </a:solidFill>
              <a:latin typeface="+mj-lt"/>
              <a:ea typeface="+mn-ea"/>
              <a:cs typeface="Arial" panose="020B0604020202020204" pitchFamily="34" charset="0"/>
            </a:rPr>
            <a:t>Ejemplo: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28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F., y Jiménez, E. </a:t>
          </a:r>
          <a:r>
            <a:rPr lang="es-NI" sz="28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(2010)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28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F., Salazar Centeno, D., y Jiménez, E. </a:t>
          </a:r>
          <a:r>
            <a:rPr lang="es-NI" sz="28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(2002)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3200" kern="1200" dirty="0">
            <a:latin typeface="+mj-lt"/>
            <a:cs typeface="Times New Roman" panose="02020603050405020304" pitchFamily="18" charset="0"/>
          </a:endParaRPr>
        </a:p>
      </dgm:t>
    </dgm:pt>
    <dgm:pt modelId="{65870139-4C6D-4DDD-A484-CBB1A519FCB8}" type="sibTrans" cxnId="{6930D5F4-395C-4D1F-A349-8DF092197FF8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5BA72A17-3693-46F2-B8DF-D16ECC74AC44}" type="parTrans" cxnId="{6930D5F4-395C-4D1F-A349-8DF092197FF8}">
      <dgm:prSet/>
      <dgm:spPr/>
      <dgm:t>
        <a:bodyPr/>
        <a:lstStyle/>
        <a:p>
          <a:endParaRPr lang="es-NI">
            <a:solidFill>
              <a:schemeClr val="tx1"/>
            </a:solidFill>
          </a:endParaRPr>
        </a:p>
      </dgm:t>
    </dgm:pt>
    <dgm:pt modelId="{2DA8267A-560F-4D9F-95B7-4660B5E6269D}" type="pres">
      <dgm:prSet presAssocID="{D09F86CF-3B6F-4345-BFD0-4FD63E57800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D5C259B-8FCE-43A4-BD46-021DEB4536B5}" type="pres">
      <dgm:prSet presAssocID="{9297D22A-BEAD-4EBD-99A8-63ED5F23D14C}" presName="node" presStyleLbl="node1" presStyleIdx="0" presStyleCnt="1" custScaleX="200597" custScaleY="121117" custLinFactNeighborX="-1176" custLinFactNeighborY="-65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3F0B519-FD56-4F1F-A591-04284B540845}" type="presOf" srcId="{D09F86CF-3B6F-4345-BFD0-4FD63E578005}" destId="{2DA8267A-560F-4D9F-95B7-4660B5E6269D}" srcOrd="0" destOrd="0" presId="urn:microsoft.com/office/officeart/2005/8/layout/default#1"/>
    <dgm:cxn modelId="{1198FE01-C117-4E82-AA64-F955E4F59870}" type="presOf" srcId="{9297D22A-BEAD-4EBD-99A8-63ED5F23D14C}" destId="{1D5C259B-8FCE-43A4-BD46-021DEB4536B5}" srcOrd="0" destOrd="0" presId="urn:microsoft.com/office/officeart/2005/8/layout/default#1"/>
    <dgm:cxn modelId="{6930D5F4-395C-4D1F-A349-8DF092197FF8}" srcId="{D09F86CF-3B6F-4345-BFD0-4FD63E578005}" destId="{9297D22A-BEAD-4EBD-99A8-63ED5F23D14C}" srcOrd="0" destOrd="0" parTransId="{5BA72A17-3693-46F2-B8DF-D16ECC74AC44}" sibTransId="{65870139-4C6D-4DDD-A484-CBB1A519FCB8}"/>
    <dgm:cxn modelId="{E4E9A691-77DA-4AF2-B753-8D1001E16002}" type="presParOf" srcId="{2DA8267A-560F-4D9F-95B7-4660B5E6269D}" destId="{1D5C259B-8FCE-43A4-BD46-021DEB4536B5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6CC7D-5274-4099-B9B1-5B2E43A0C92D}">
      <dsp:nvSpPr>
        <dsp:cNvPr id="0" name=""/>
        <dsp:cNvSpPr/>
      </dsp:nvSpPr>
      <dsp:spPr>
        <a:xfrm>
          <a:off x="188793" y="428177"/>
          <a:ext cx="11223006" cy="2082190"/>
        </a:xfrm>
        <a:prstGeom prst="roundRect">
          <a:avLst/>
        </a:prstGeom>
        <a:noFill/>
        <a:ln w="57150" cap="flat" cmpd="sng" algn="ctr">
          <a:noFill/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Las referencia con el mismo autor se ordenan por el año de publicación colocando la más antigua de primer lugar.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 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(2002)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 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(2010)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2400" kern="1200" dirty="0">
            <a:solidFill>
              <a:schemeClr val="tx1"/>
            </a:solidFill>
            <a:latin typeface="+mj-lt"/>
            <a:cs typeface="Times New Roman" panose="02020603050405020304" pitchFamily="18" charset="0"/>
          </a:endParaRPr>
        </a:p>
      </dsp:txBody>
      <dsp:txXfrm>
        <a:off x="290437" y="529821"/>
        <a:ext cx="11019718" cy="1878902"/>
      </dsp:txXfrm>
    </dsp:sp>
    <dsp:sp modelId="{0EFF8FF3-9B29-4BD3-B40F-4EF9A679CF2F}">
      <dsp:nvSpPr>
        <dsp:cNvPr id="0" name=""/>
        <dsp:cNvSpPr/>
      </dsp:nvSpPr>
      <dsp:spPr>
        <a:xfrm>
          <a:off x="0" y="2276287"/>
          <a:ext cx="11503106" cy="2349780"/>
        </a:xfrm>
        <a:prstGeom prst="roundRect">
          <a:avLst/>
        </a:prstGeom>
        <a:noFill/>
        <a:ln w="571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Las entradas de un solo autor, preceden a las de autor múltiple, aunque ambas entradas comiencen con el mismo apellido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Alemán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 Zeledón, F. (2010)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4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Alemán</a:t>
          </a:r>
          <a:r>
            <a:rPr lang="es-NI" sz="24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 Zeledón, F., y Jiménez, E. (2002)</a:t>
          </a:r>
        </a:p>
      </dsp:txBody>
      <dsp:txXfrm>
        <a:off x="114707" y="2390994"/>
        <a:ext cx="11273692" cy="2120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C259B-8FCE-43A4-BD46-021DEB4536B5}">
      <dsp:nvSpPr>
        <dsp:cNvPr id="0" name=""/>
        <dsp:cNvSpPr/>
      </dsp:nvSpPr>
      <dsp:spPr>
        <a:xfrm>
          <a:off x="0" y="0"/>
          <a:ext cx="11870235" cy="4300225"/>
        </a:xfrm>
        <a:prstGeom prst="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28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Las referencias con el mismo primer autor y segundo o tercer autores diferentes, se ordenan alfabéticamente por el apellido del segundo autor,  si este tiene el mismo apellido se tomará el del tercero, y así sucesivamente.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NI" sz="280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j-lt"/>
            <a:ea typeface="Calibri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3200" b="1" kern="1200" dirty="0">
              <a:ln>
                <a:solidFill>
                  <a:srgbClr val="4472C4">
                    <a:lumMod val="50000"/>
                  </a:srgbClr>
                </a:solidFill>
              </a:ln>
              <a:solidFill>
                <a:srgbClr val="5B9BD5">
                  <a:lumMod val="50000"/>
                </a:srgbClr>
              </a:solidFill>
              <a:latin typeface="+mj-lt"/>
              <a:ea typeface="+mn-ea"/>
              <a:cs typeface="Arial" panose="020B0604020202020204" pitchFamily="34" charset="0"/>
            </a:rPr>
            <a:t>Ejemplo: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28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F., y Jiménez, E. </a:t>
          </a:r>
          <a:r>
            <a:rPr lang="es-NI" sz="28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(2010)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NI" sz="2800" kern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rPr>
            <a:t>Alemán Zeledón, F., Salazar Centeno, D., y Jiménez, E. </a:t>
          </a:r>
          <a:r>
            <a:rPr lang="es-NI" sz="2800" kern="1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j-lt"/>
              <a:ea typeface="Calibri"/>
              <a:cs typeface="Arial" panose="020B0604020202020204" pitchFamily="34" charset="0"/>
            </a:rPr>
            <a:t>(2002)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3200" kern="1200" dirty="0">
            <a:latin typeface="+mj-lt"/>
            <a:cs typeface="Times New Roman" panose="02020603050405020304" pitchFamily="18" charset="0"/>
          </a:endParaRPr>
        </a:p>
      </dsp:txBody>
      <dsp:txXfrm>
        <a:off x="0" y="0"/>
        <a:ext cx="11870235" cy="4300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1B1E7-36F1-48F7-998D-EBD0019D645A}" type="datetimeFigureOut">
              <a:rPr lang="es-NI" smtClean="0"/>
              <a:t>14/5/2020</a:t>
            </a:fld>
            <a:endParaRPr lang="es-NI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29416-226C-410B-A480-C27963936F0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3653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723C0-8417-4FB3-B096-D7E0EA9F7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C1DCA-74E5-4B16-A910-91346F51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BA153-4876-48E9-91B5-DA1E4E61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556D8-8359-4D57-942C-E06D061431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402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B4D3F-6391-4E06-AE48-957D016B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26961-893D-498C-8D30-CD2080A8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EB555-1908-4DB7-93DC-8F4051AB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B1FD5-B3F7-4C96-9DD1-000A27B249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70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71BB5-A6A9-4736-B4A5-B214EE1B6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FFE6-156F-4188-9B27-1C6B28D94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2F67A-CAB0-4FC1-91E7-EC21F647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9E1C5-2805-48F0-AB16-ECFB468216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08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5A3CB-3A11-4A51-B85B-6D9B666A04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5354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291C9-BBEB-4C9E-AE80-47928CE644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360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8CEE2-C3C8-4A0D-8F30-E93C957646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5901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7738-CAD6-4FDC-B2E2-D70736F8D4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525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27235-6005-4FCF-B443-D803BCF9AF6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367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3732-21A1-4331-A1BE-1FF4ADA4EF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732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E1799-849D-4817-8814-E2CCB8B30D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080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7CA47-E7F3-45F4-BDCB-A7065BD8C7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470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1C920-34BF-494E-8154-11B2B804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2967F-1DCE-47AA-B475-37EF835C3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437F5-70A6-42C1-BD38-C2F4A26A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AD4D2-A9CD-4214-8789-D499FC0CB4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911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659C5-CE0F-43C5-A1DA-5398A61E28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831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0BA73-BE4E-49E1-AFEA-2CCB428D6D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445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23D00-CB45-44E9-961A-3BA4E37561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171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9FCBA-B8B1-44FA-8D30-3858BCDE5B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378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348A5-EE3B-46B0-A189-2A7F6EC931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1052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86A4D-50DC-4E46-97C9-C97DD5D7A5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939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014C-2350-4A3A-8339-483C7C4CB7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1888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F4D52-442E-40F1-A6DA-D51699A783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71573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94E99-B985-46E8-886B-C7F8868E48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72127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C2ECD-678D-489E-8FEF-4142F09C76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66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0F08F-7304-433E-907A-972E6CB4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D5B1E-12E3-4F57-ABE8-25FD49D6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6BE32-027B-481C-B97F-794E14AAB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7F3D-BCDF-4CCC-B820-0F01DEEFAA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771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5C531-1417-4322-A6A9-2C66FC4F6A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6243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630FD-3C6E-44B9-963D-77E8EDE608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06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9BD5-5C87-4259-B81E-562DB93B1BE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2267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BD87-1E00-4EC8-A7F1-16E05730E9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11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B0892E-7C04-4467-86F4-FCFD3D10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51AB4A-0285-44C7-9F5A-D8F40259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BFCCFB-05EF-4158-B630-13623C8B6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70BBF-ABC3-4252-B31C-6F4402D338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270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9ABB45-26FF-4CA6-A24A-ABF5FF3AF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EB9A86-7524-4193-B48D-5484B467F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8B414F0-33F2-422C-8976-999231B25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59BB7-0D57-41BD-85DA-6B5B95BC88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987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7512DFE-63EA-4002-9444-E9676F1E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9D4BC20-98AC-4760-8D56-C8DBB2D06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B71A83A-4DB0-4063-9663-E2653AEE2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1A67F-CE0D-4DF2-AE8F-0169487A2B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28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438A9B-DB88-4923-B1B1-5D2A6CE6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80EBC16-AA95-476C-9BDC-A70883FE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5EC2494-9B53-49AC-9C78-C767965E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2073-DB47-4B49-849B-6C20DF43EC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70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55C80A-8CB8-47B1-81DA-CAD11220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2BD4DF-31D1-47B9-B445-B44814F39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9D2F6D-7423-4483-9DE0-76467703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3F15C-396B-4B79-9767-1076F97612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64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102514-741F-461A-8EBA-DAA2DDE7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34EA26-3694-4BAA-8C7C-88BDE1E6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6C0CC0-D0D2-4C9F-94E3-6282CA4C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82BBD-210A-42E2-8FD3-DD9BBEBA51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83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0000">
              <a:srgbClr val="FBFBFB"/>
            </a:gs>
            <a:gs pos="100000">
              <a:srgbClr val="D0D0D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6E0180D-9E23-46D5-862F-C33DC8E8D3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n-US" altLang="es-E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62751B3-863C-420C-A222-031DDBF217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n-US" alt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3C696-346A-4E10-8067-8749FBB25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C4DAA-C7D6-4DB3-BABC-83810B1E0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F6AE2-95CE-4AAE-A9ED-E1B1D67A8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1318665-66F3-4606-933E-76EB52C4FE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32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7013" indent="-2270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0000">
              <a:srgbClr val="FBFBFB"/>
            </a:gs>
            <a:gs pos="100000">
              <a:srgbClr val="D0D0D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n-US" altLang="es-E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n-US" alt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B89AA-242B-4B5E-A60C-3CE62C8A6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5201-0BD0-46FC-A35B-508D5855C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2CAF5-1AE7-4C24-94AF-606EFDB39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167B5EA-3FC3-4F1D-A2B9-643E2361EEA4}" type="slidenum">
              <a:rPr lang="es-ES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88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0000">
              <a:srgbClr val="FBFBFB"/>
            </a:gs>
            <a:gs pos="100000">
              <a:srgbClr val="D0D0D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n-US" altLang="es-E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n-US" alt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00718DA-94FD-499A-A641-60E560C28AE8}" type="slidenum">
              <a:rPr lang="es-ES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5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7013" indent="-2270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iencia.com/hablar-bien-no-cuesta-nada-terminospsicologicos-deberiamos-evita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enida.una.edu.ni/Tesis/tnf30t694c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1713" y="3059793"/>
            <a:ext cx="8644183" cy="1005279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Elaboración Referencias Bibliográficas: Normas APA </a:t>
            </a:r>
            <a:r>
              <a:rPr lang="es-NI" sz="30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es-NI" sz="30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es-NI" sz="2800" dirty="0">
                <a:latin typeface="Arial Narrow" panose="020B0606020202030204" pitchFamily="34" charset="0"/>
                <a:cs typeface="Times New Roman" panose="02020603050405020304" pitchFamily="18" charset="0"/>
              </a:rPr>
              <a:t> 7ª. Edición (American Psychological Association)</a:t>
            </a:r>
            <a:endParaRPr lang="es-ES" sz="28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2029741" y="486367"/>
            <a:ext cx="9128125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R" sz="3200" b="1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Universidad Nacional Agraria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R" sz="2800" b="1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Centro de Información y Documentación Agropecuaria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R" sz="2400" b="1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(CENIDA)</a:t>
            </a:r>
            <a:endParaRPr lang="es-ES" sz="240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9" name="Imagen 2" descr="LOGO 2018-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0" t="4318" r="2779" b="5423"/>
          <a:stretch>
            <a:fillRect/>
          </a:stretch>
        </p:blipFill>
        <p:spPr bwMode="auto">
          <a:xfrm>
            <a:off x="248354" y="343983"/>
            <a:ext cx="2139268" cy="1672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3683" y="2009105"/>
            <a:ext cx="8644183" cy="94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NI" sz="3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Curso: “Uso y Manejo de los Recursos de Información”</a:t>
            </a:r>
            <a:endParaRPr lang="es-ES" sz="28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452" y="4169101"/>
            <a:ext cx="1790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4633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4 Tabla">
            <a:extLst>
              <a:ext uri="{FF2B5EF4-FFF2-40B4-BE49-F238E27FC236}">
                <a16:creationId xmlns:a16="http://schemas.microsoft.com/office/drawing/2014/main" id="{E31B4655-00DE-442A-9042-1D52F1173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30598"/>
              </p:ext>
            </p:extLst>
          </p:nvPr>
        </p:nvGraphicFramePr>
        <p:xfrm>
          <a:off x="1227909" y="1058092"/>
          <a:ext cx="10189028" cy="317043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1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3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4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O" sz="2100" dirty="0">
                        <a:solidFill>
                          <a:schemeClr val="bg1">
                            <a:lumMod val="1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Autor, A. (año, mes día). </a:t>
                      </a:r>
                      <a:r>
                        <a:rPr lang="es-ES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Título del documento en cursiva</a:t>
                      </a:r>
                      <a:r>
                        <a:rPr lang="es-ES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. Nombre</a:t>
                      </a:r>
                      <a:r>
                        <a:rPr lang="es-ES" sz="2400" b="0" kern="12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del sitio. </a:t>
                      </a:r>
                      <a:r>
                        <a:rPr lang="es-ES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http://xxxxxxxxx</a:t>
                      </a:r>
                      <a:endParaRPr lang="es-CO" sz="24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68582" marR="68582" marT="34301" marB="34301" anchor="ctr" anchorCtr="1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1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lvl="0" indent="-450215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Normas APA. (2019, septiembre 26). </a:t>
                      </a:r>
                      <a:r>
                        <a:rPr lang="es-NI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Formato de documento con normas APA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. http://normasapa.com/formato-apa-presentacion-trabajos-escritos/ </a:t>
                      </a: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119254" y="138629"/>
            <a:ext cx="54108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NI" sz="36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Sitio Web o páginas web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97839" y="4991936"/>
            <a:ext cx="99424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NOTA: </a:t>
            </a:r>
            <a:r>
              <a:rPr lang="es-ES" sz="2400" b="1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Calibri"/>
                <a:cs typeface="Arial" panose="020B0604020202020204" pitchFamily="34" charset="0"/>
              </a:rPr>
              <a:t>Cuando va a citar un documento en particular que se ha extraído de un sitio web, es necesario citar en el texto y agregar la cita a la lista de referencias</a:t>
            </a:r>
            <a:endParaRPr lang="es-NI" sz="2400" b="1" dirty="0">
              <a:ln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latin typeface="+mj-lt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64124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4 Tabla">
            <a:extLst>
              <a:ext uri="{FF2B5EF4-FFF2-40B4-BE49-F238E27FC236}">
                <a16:creationId xmlns:a16="http://schemas.microsoft.com/office/drawing/2014/main" id="{E31B4655-00DE-442A-9042-1D52F1173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378376"/>
              </p:ext>
            </p:extLst>
          </p:nvPr>
        </p:nvGraphicFramePr>
        <p:xfrm>
          <a:off x="412124" y="1207234"/>
          <a:ext cx="11410682" cy="313271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573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16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1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O" sz="2100" dirty="0">
                        <a:solidFill>
                          <a:schemeClr val="bg1">
                            <a:lumMod val="1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Apellido, Inicial. (año). Título original de la imagen [Tipo: </a:t>
                      </a:r>
                      <a:r>
                        <a:rPr lang="es-ES" sz="2100" b="0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infografia</a:t>
                      </a:r>
                      <a:r>
                        <a:rPr lang="es-ES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, mapa, fotografía, etc.]. Fuente. http://www.www.www</a:t>
                      </a:r>
                      <a:endParaRPr lang="es-CO" sz="21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8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1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68582" marR="68582" marT="34301" marB="34301" anchor="ctr" anchorCtr="1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98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lvl="0" indent="-450215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Gutiérrez, M. (2016). </a:t>
                      </a:r>
                      <a:r>
                        <a:rPr lang="es-ES" sz="21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Ilustración de los sistemas difusos</a:t>
                      </a:r>
                      <a:r>
                        <a:rPr lang="es-ES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. [Figura]. Normas </a:t>
                      </a:r>
                      <a:r>
                        <a:rPr lang="es-ES" sz="2100" b="0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apa</a:t>
                      </a:r>
                      <a:r>
                        <a:rPr lang="es-ES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. http://</a:t>
                      </a:r>
                      <a:r>
                        <a:rPr lang="es-NI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normasapa.com/formato-</a:t>
                      </a:r>
                      <a:r>
                        <a:rPr lang="es-NI" sz="2100" b="0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apa</a:t>
                      </a:r>
                      <a:r>
                        <a:rPr lang="es-NI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-</a:t>
                      </a:r>
                      <a:r>
                        <a:rPr lang="es-NI" sz="2100" b="0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presentacion</a:t>
                      </a:r>
                      <a:r>
                        <a:rPr lang="es-NI" sz="21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Calibri"/>
                          <a:cs typeface="Arial" panose="020B0604020202020204" pitchFamily="34" charset="0"/>
                        </a:rPr>
                        <a:t>-trabajos-escritos/ </a:t>
                      </a: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5329334" y="380479"/>
            <a:ext cx="22765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NI" sz="36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Imágenes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941534" y="4700792"/>
            <a:ext cx="69150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n>
                  <a:solidFill>
                    <a:schemeClr val="tx1"/>
                  </a:solidFill>
                </a:ln>
                <a:latin typeface="Open Sans" panose="020B0606030504020204"/>
                <a:ea typeface="Calibri"/>
                <a:cs typeface="Arial" panose="020B0604020202020204" pitchFamily="34" charset="0"/>
              </a:rPr>
              <a:t>Nota</a:t>
            </a:r>
            <a:r>
              <a:rPr lang="es-ES" sz="2000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  <a:latin typeface="Open Sans" panose="020B0606030504020204"/>
                <a:ea typeface="Calibri"/>
                <a:cs typeface="Arial" panose="020B0604020202020204" pitchFamily="34" charset="0"/>
              </a:rPr>
              <a:t>: Siempre debe respetar los derechos de autor</a:t>
            </a:r>
          </a:p>
        </p:txBody>
      </p:sp>
    </p:spTree>
    <p:extLst>
      <p:ext uri="{BB962C8B-B14F-4D97-AF65-F5344CB8AC3E}">
        <p14:creationId xmlns:p14="http://schemas.microsoft.com/office/powerpoint/2010/main" val="400364989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echa a la derecha con bandas 6">
            <a:extLst>
              <a:ext uri="{FF2B5EF4-FFF2-40B4-BE49-F238E27FC236}">
                <a16:creationId xmlns:a16="http://schemas.microsoft.com/office/drawing/2014/main" id="{B767182D-B3EE-4EA2-8277-A7427ABDE4AF}"/>
              </a:ext>
            </a:extLst>
          </p:cNvPr>
          <p:cNvSpPr/>
          <p:nvPr/>
        </p:nvSpPr>
        <p:spPr>
          <a:xfrm>
            <a:off x="392561" y="1479218"/>
            <a:ext cx="648072" cy="461665"/>
          </a:xfrm>
          <a:prstGeom prst="stripedRightArrow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NI" sz="2800">
              <a:solidFill>
                <a:prstClr val="white"/>
              </a:solidFill>
            </a:endParaRPr>
          </a:p>
        </p:txBody>
      </p:sp>
      <p:sp>
        <p:nvSpPr>
          <p:cNvPr id="8" name="Flecha a la derecha con bandas 7">
            <a:extLst>
              <a:ext uri="{FF2B5EF4-FFF2-40B4-BE49-F238E27FC236}">
                <a16:creationId xmlns:a16="http://schemas.microsoft.com/office/drawing/2014/main" id="{B4E09FC4-2F7C-4DC4-A781-97078A6DAA65}"/>
              </a:ext>
            </a:extLst>
          </p:cNvPr>
          <p:cNvSpPr/>
          <p:nvPr/>
        </p:nvSpPr>
        <p:spPr>
          <a:xfrm>
            <a:off x="395555" y="2420481"/>
            <a:ext cx="648072" cy="461665"/>
          </a:xfrm>
          <a:prstGeom prst="stripedRightArrow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NI" sz="2800">
              <a:solidFill>
                <a:prstClr val="white"/>
              </a:solidFill>
            </a:endParaRPr>
          </a:p>
        </p:txBody>
      </p:sp>
      <p:sp>
        <p:nvSpPr>
          <p:cNvPr id="9" name="Flecha a la derecha con bandas 8">
            <a:extLst>
              <a:ext uri="{FF2B5EF4-FFF2-40B4-BE49-F238E27FC236}">
                <a16:creationId xmlns:a16="http://schemas.microsoft.com/office/drawing/2014/main" id="{73F28E19-8000-4DB9-832A-3C14F33C25F1}"/>
              </a:ext>
            </a:extLst>
          </p:cNvPr>
          <p:cNvSpPr/>
          <p:nvPr/>
        </p:nvSpPr>
        <p:spPr>
          <a:xfrm>
            <a:off x="392561" y="3283762"/>
            <a:ext cx="648072" cy="461665"/>
          </a:xfrm>
          <a:prstGeom prst="stripedRightArrow">
            <a:avLst/>
          </a:prstGeom>
          <a:solidFill>
            <a:schemeClr val="accent3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NI" sz="2800">
              <a:solidFill>
                <a:prstClr val="white"/>
              </a:solidFill>
            </a:endParaRPr>
          </a:p>
        </p:txBody>
      </p:sp>
      <p:sp>
        <p:nvSpPr>
          <p:cNvPr id="10" name="Flecha a la derecha con bandas 9">
            <a:extLst>
              <a:ext uri="{FF2B5EF4-FFF2-40B4-BE49-F238E27FC236}">
                <a16:creationId xmlns:a16="http://schemas.microsoft.com/office/drawing/2014/main" id="{C079ECFC-CB21-4B25-B816-ACBF177E0794}"/>
              </a:ext>
            </a:extLst>
          </p:cNvPr>
          <p:cNvSpPr/>
          <p:nvPr/>
        </p:nvSpPr>
        <p:spPr>
          <a:xfrm>
            <a:off x="392561" y="4385192"/>
            <a:ext cx="648072" cy="461665"/>
          </a:xfrm>
          <a:prstGeom prst="stripedRightArrow">
            <a:avLst/>
          </a:prstGeom>
          <a:solidFill>
            <a:srgbClr val="C40000"/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NI" sz="2800">
              <a:solidFill>
                <a:prstClr val="white"/>
              </a:solidFill>
            </a:endParaRPr>
          </a:p>
        </p:txBody>
      </p:sp>
      <p:sp>
        <p:nvSpPr>
          <p:cNvPr id="11" name="Flecha a la derecha con bandas 10">
            <a:extLst>
              <a:ext uri="{FF2B5EF4-FFF2-40B4-BE49-F238E27FC236}">
                <a16:creationId xmlns:a16="http://schemas.microsoft.com/office/drawing/2014/main" id="{6D70D83D-E141-4780-B142-08DF4287B048}"/>
              </a:ext>
            </a:extLst>
          </p:cNvPr>
          <p:cNvSpPr/>
          <p:nvPr/>
        </p:nvSpPr>
        <p:spPr>
          <a:xfrm>
            <a:off x="392561" y="5257187"/>
            <a:ext cx="648072" cy="461665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NI" sz="2800">
              <a:solidFill>
                <a:prstClr val="white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9A284BB-2BF3-4B50-938B-C1E422441D35}"/>
              </a:ext>
            </a:extLst>
          </p:cNvPr>
          <p:cNvSpPr/>
          <p:nvPr/>
        </p:nvSpPr>
        <p:spPr>
          <a:xfrm>
            <a:off x="1152525" y="1412875"/>
            <a:ext cx="87598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Alfabetice iniciando con el apellido del autor letra por letra</a:t>
            </a:r>
            <a:r>
              <a:rPr lang="es-NI" sz="2800" dirty="0">
                <a:solidFill>
                  <a:prstClr val="black"/>
                </a:solidFill>
                <a:latin typeface="+mj-lt"/>
              </a:rPr>
              <a:t>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4431170-0640-4DE3-AE6D-732B0500C350}"/>
              </a:ext>
            </a:extLst>
          </p:cNvPr>
          <p:cNvSpPr/>
          <p:nvPr/>
        </p:nvSpPr>
        <p:spPr>
          <a:xfrm>
            <a:off x="1213302" y="2228094"/>
            <a:ext cx="806861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Palabra por palabra si es autor corporativo a partir de la primera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 palabra significativa del nombre, no use siglas</a:t>
            </a:r>
            <a:r>
              <a:rPr lang="es-NI" sz="2800" dirty="0">
                <a:solidFill>
                  <a:prstClr val="black"/>
                </a:solidFill>
                <a:latin typeface="+mj-lt"/>
              </a:rPr>
              <a:t>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03A20B8-54B7-426F-ADA9-211544EB1F98}"/>
              </a:ext>
            </a:extLst>
          </p:cNvPr>
          <p:cNvSpPr/>
          <p:nvPr/>
        </p:nvSpPr>
        <p:spPr>
          <a:xfrm>
            <a:off x="1213302" y="3253469"/>
            <a:ext cx="766722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Por la primera palabra significativa del título si la publicación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no tiene autor</a:t>
            </a:r>
            <a:r>
              <a:rPr lang="es-NI" sz="2800" dirty="0">
                <a:solidFill>
                  <a:prstClr val="black"/>
                </a:solidFill>
                <a:latin typeface="+mj-lt"/>
              </a:rPr>
              <a:t>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2E7AB07-0E21-4209-915D-91B99AD0B9FB}"/>
              </a:ext>
            </a:extLst>
          </p:cNvPr>
          <p:cNvSpPr/>
          <p:nvPr/>
        </p:nvSpPr>
        <p:spPr>
          <a:xfrm>
            <a:off x="1213302" y="4462198"/>
            <a:ext cx="5076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La Lista se iniciara en una nueva página</a:t>
            </a:r>
            <a:r>
              <a:rPr lang="es-NI" sz="2800" dirty="0">
                <a:solidFill>
                  <a:prstClr val="black"/>
                </a:solidFill>
                <a:latin typeface="+mj-lt"/>
              </a:rPr>
              <a:t>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6E40B2D-C07F-44F9-88F7-A71D410A8413}"/>
              </a:ext>
            </a:extLst>
          </p:cNvPr>
          <p:cNvSpPr/>
          <p:nvPr/>
        </p:nvSpPr>
        <p:spPr>
          <a:xfrm>
            <a:off x="1213302" y="5303353"/>
            <a:ext cx="68411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Se aplicara una sangría francesa si la referencia ocupa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4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más de una línea de 1.27cm.</a:t>
            </a:r>
          </a:p>
        </p:txBody>
      </p:sp>
      <p:sp>
        <p:nvSpPr>
          <p:cNvPr id="18" name="Rectángulo redondeado 7">
            <a:extLst>
              <a:ext uri="{FF2B5EF4-FFF2-40B4-BE49-F238E27FC236}">
                <a16:creationId xmlns:a16="http://schemas.microsoft.com/office/drawing/2014/main" id="{91D1FE00-A97C-4CD5-9B1C-5AE6570B23D4}"/>
              </a:ext>
            </a:extLst>
          </p:cNvPr>
          <p:cNvSpPr/>
          <p:nvPr/>
        </p:nvSpPr>
        <p:spPr>
          <a:xfrm>
            <a:off x="1423988" y="428625"/>
            <a:ext cx="9144000" cy="576263"/>
          </a:xfrm>
          <a:prstGeom prst="roundRect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6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Orden de las Referencias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202709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F0BE06EB-6961-4DE8-B4EB-9CE93F482C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460088"/>
              </p:ext>
            </p:extLst>
          </p:nvPr>
        </p:nvGraphicFramePr>
        <p:xfrm>
          <a:off x="96712" y="1371600"/>
          <a:ext cx="11503106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600891" y="148271"/>
            <a:ext cx="112557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>
                  <a:solidFill>
                    <a:srgbClr val="4472C4">
                      <a:lumMod val="50000"/>
                    </a:srgbClr>
                  </a:solidFill>
                </a:ln>
                <a:solidFill>
                  <a:srgbClr val="5B9BD5">
                    <a:lumMod val="50000"/>
                  </a:srgbClr>
                </a:solidFill>
                <a:latin typeface="Open Sans" panose="020B0606030504020204"/>
                <a:cs typeface="Arial" panose="020B0604020202020204" pitchFamily="34" charset="0"/>
              </a:rPr>
              <a:t>Reglas para ordenar varios trabajos con el mismo primer autor… (p. 182)</a:t>
            </a:r>
          </a:p>
        </p:txBody>
      </p:sp>
    </p:spTree>
    <p:extLst>
      <p:ext uri="{BB962C8B-B14F-4D97-AF65-F5344CB8AC3E}">
        <p14:creationId xmlns:p14="http://schemas.microsoft.com/office/powerpoint/2010/main" val="2181983036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9B5ACC66-403A-4509-8241-BE4B20776F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559871"/>
              </p:ext>
            </p:extLst>
          </p:nvPr>
        </p:nvGraphicFramePr>
        <p:xfrm>
          <a:off x="439469" y="1725769"/>
          <a:ext cx="11881320" cy="4369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1222140" y="305917"/>
            <a:ext cx="1005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>
                  <a:solidFill>
                    <a:srgbClr val="4472C4">
                      <a:lumMod val="50000"/>
                    </a:srgbClr>
                  </a:solidFill>
                </a:ln>
                <a:solidFill>
                  <a:srgbClr val="5B9BD5">
                    <a:lumMod val="50000"/>
                  </a:srgbClr>
                </a:solidFill>
                <a:latin typeface="Open Sans" panose="020B0606030504020204"/>
                <a:cs typeface="Arial" panose="020B0604020202020204" pitchFamily="34" charset="0"/>
              </a:rPr>
              <a:t>Reglas para ordenar varios trabajos con el mismo primer autor… (p. 182)</a:t>
            </a:r>
          </a:p>
        </p:txBody>
      </p:sp>
    </p:spTree>
    <p:extLst>
      <p:ext uri="{BB962C8B-B14F-4D97-AF65-F5344CB8AC3E}">
        <p14:creationId xmlns:p14="http://schemas.microsoft.com/office/powerpoint/2010/main" val="210487512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34850" y="1461671"/>
            <a:ext cx="114315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NI" sz="28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Los trabajos realizados por diferentes autores con el mismo apellido se ordenan alfabéticamente por la primera inicial </a:t>
            </a:r>
          </a:p>
          <a:p>
            <a:pPr lvl="0"/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Ejemplo:</a:t>
            </a:r>
          </a:p>
          <a:p>
            <a:pPr lvl="0"/>
            <a:r>
              <a:rPr lang="es-NI" sz="28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López Rodríguez,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j-lt"/>
                <a:ea typeface="Calibri"/>
                <a:cs typeface="Arial" panose="020B0604020202020204" pitchFamily="34" charset="0"/>
              </a:rPr>
              <a:t>G</a:t>
            </a:r>
          </a:p>
          <a:p>
            <a:pPr lvl="0"/>
            <a:r>
              <a:rPr lang="es-NI" sz="2800" dirty="0">
                <a:ln>
                  <a:solidFill>
                    <a:schemeClr val="tx1"/>
                  </a:solidFill>
                </a:ln>
                <a:latin typeface="+mj-lt"/>
                <a:ea typeface="Calibri"/>
                <a:cs typeface="Arial" panose="020B0604020202020204" pitchFamily="34" charset="0"/>
              </a:rPr>
              <a:t>López Rodríguez,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j-lt"/>
                <a:ea typeface="Calibri"/>
                <a:cs typeface="Arial" panose="020B0604020202020204" pitchFamily="34" charset="0"/>
              </a:rPr>
              <a:t>J.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1820" y="3913656"/>
            <a:ext cx="117197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NI" sz="28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+mj-lt"/>
                <a:ea typeface="Calibri"/>
                <a:cs typeface="Arial" panose="020B0604020202020204" pitchFamily="34" charset="0"/>
              </a:rPr>
              <a:t>Alfabetice los autores corporativos como asociaciones o dependencias gubernamentales, a partir de la primera palabra significativa del nombre, se deben escribir los nombres oficiales completos.</a:t>
            </a:r>
          </a:p>
          <a:p>
            <a:pPr lvl="0"/>
            <a:r>
              <a:rPr lang="es-NI" sz="28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+mj-lt"/>
                <a:ea typeface="Calibri"/>
                <a:cs typeface="Arial" panose="020B0604020202020204" pitchFamily="34" charset="0"/>
              </a:rPr>
              <a:t>Ejemplo: </a:t>
            </a:r>
          </a:p>
          <a:p>
            <a:pPr lvl="0"/>
            <a:r>
              <a:rPr lang="es-NI" sz="2800" dirty="0">
                <a:ln>
                  <a:solidFill>
                    <a:prstClr val="black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Universidad Nacional Agraria</a:t>
            </a:r>
            <a:r>
              <a:rPr lang="es-NI" sz="28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+mj-lt"/>
                <a:ea typeface="Calibri"/>
                <a:cs typeface="Arial" panose="020B0604020202020204" pitchFamily="34" charset="0"/>
              </a:rPr>
              <a:t>. (2011). Plan Operativo Anual. Managua</a:t>
            </a:r>
            <a:endParaRPr lang="es-ES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92777" y="179237"/>
            <a:ext cx="100453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000" b="1" dirty="0">
                <a:ln>
                  <a:solidFill>
                    <a:srgbClr val="4472C4">
                      <a:lumMod val="50000"/>
                    </a:srgbClr>
                  </a:solidFill>
                </a:ln>
                <a:solidFill>
                  <a:srgbClr val="5B9BD5">
                    <a:lumMod val="50000"/>
                  </a:srgbClr>
                </a:solidFill>
                <a:latin typeface="Open Sans" panose="020B0606030504020204"/>
                <a:cs typeface="Arial" panose="020B0604020202020204" pitchFamily="34" charset="0"/>
              </a:rPr>
              <a:t>Reglas para ordenar varios trabajos con el mismo primer autor… (p. 182)</a:t>
            </a:r>
          </a:p>
        </p:txBody>
      </p:sp>
    </p:spTree>
    <p:extLst>
      <p:ext uri="{BB962C8B-B14F-4D97-AF65-F5344CB8AC3E}">
        <p14:creationId xmlns:p14="http://schemas.microsoft.com/office/powerpoint/2010/main" val="841893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ortar rectángulo de esquina diagonal 6">
            <a:extLst>
              <a:ext uri="{FF2B5EF4-FFF2-40B4-BE49-F238E27FC236}">
                <a16:creationId xmlns:a16="http://schemas.microsoft.com/office/drawing/2014/main" id="{5A837FF1-4A20-4C1B-ACB7-AAD3825B17C2}"/>
              </a:ext>
            </a:extLst>
          </p:cNvPr>
          <p:cNvSpPr/>
          <p:nvPr/>
        </p:nvSpPr>
        <p:spPr>
          <a:xfrm>
            <a:off x="496390" y="1472066"/>
            <a:ext cx="11545356" cy="5109037"/>
          </a:xfrm>
          <a:prstGeom prst="snip2DiagRect">
            <a:avLst/>
          </a:prstGeom>
          <a:solidFill>
            <a:schemeClr val="bg1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tIns="91440" bIns="91440" spcCol="1270" anchor="ctr"/>
          <a:lstStyle/>
          <a:p>
            <a:pPr fontAlgn="base">
              <a:spcBef>
                <a:spcPct val="0"/>
              </a:spcBef>
              <a:spcAft>
                <a:spcPct val="35000"/>
              </a:spcAft>
              <a:defRPr/>
            </a:pPr>
            <a:r>
              <a:rPr lang="es-MX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Las referencias con el mismo autor con la misma fecha de publicación se ordenan alfabéticamente por el título (excluyendo los artículos Un, Una o El o La)</a:t>
            </a:r>
          </a:p>
          <a:p>
            <a:pPr indent="-7560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Ejemplo:</a:t>
            </a:r>
          </a:p>
          <a:p>
            <a:pPr indent="-7560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Alemán Zeledón, F., y Jiménez, E.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(2010a).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El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j-lt"/>
                <a:ea typeface="Calibri"/>
                <a:cs typeface="Arial" panose="020B0604020202020204" pitchFamily="34" charset="0"/>
              </a:rPr>
              <a:t>impacto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 de las malezas en el cultivo del maíz.</a:t>
            </a:r>
          </a:p>
          <a:p>
            <a:pPr indent="-7560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Alemán Zeledón, F., y Jiménez, E.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(2010b).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j-lt"/>
                <a:ea typeface="Calibri"/>
                <a:cs typeface="Arial" panose="020B0604020202020204" pitchFamily="34" charset="0"/>
              </a:rPr>
              <a:t>Resultados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 del experimento en tomate.</a:t>
            </a:r>
          </a:p>
          <a:p>
            <a:pPr marL="756000" indent="-756000" defTabSz="1066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es-MX" sz="2400" dirty="0">
              <a:solidFill>
                <a:prstClr val="black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9817" y="266730"/>
            <a:ext cx="110250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>
                  <a:solidFill>
                    <a:srgbClr val="4472C4">
                      <a:lumMod val="50000"/>
                    </a:srgbClr>
                  </a:solidFill>
                </a:ln>
                <a:solidFill>
                  <a:srgbClr val="5B9BD5">
                    <a:lumMod val="50000"/>
                  </a:srgbClr>
                </a:solidFill>
                <a:latin typeface="Open Sans" panose="020B0606030504020204"/>
                <a:cs typeface="Arial" panose="020B0604020202020204" pitchFamily="34" charset="0"/>
              </a:rPr>
              <a:t>Reglas para ordenar varios trabajos con el mismo primer autor</a:t>
            </a:r>
          </a:p>
        </p:txBody>
      </p:sp>
    </p:spTree>
    <p:extLst>
      <p:ext uri="{BB962C8B-B14F-4D97-AF65-F5344CB8AC3E}">
        <p14:creationId xmlns:p14="http://schemas.microsoft.com/office/powerpoint/2010/main" val="2945205577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ortar rectángulo de esquina diagonal 3">
            <a:extLst>
              <a:ext uri="{FF2B5EF4-FFF2-40B4-BE49-F238E27FC236}">
                <a16:creationId xmlns:a16="http://schemas.microsoft.com/office/drawing/2014/main" id="{637DA77A-415F-4B77-B95D-CE1034F5699D}"/>
              </a:ext>
            </a:extLst>
          </p:cNvPr>
          <p:cNvSpPr/>
          <p:nvPr/>
        </p:nvSpPr>
        <p:spPr>
          <a:xfrm>
            <a:off x="473392" y="2042885"/>
            <a:ext cx="11306175" cy="3311525"/>
          </a:xfrm>
          <a:prstGeom prst="snip2DiagRect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Alfabetice la palabra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Anónimo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 completa si el trabajo se rubrica como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Anónimo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endParaRPr lang="es-NI" sz="2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j-lt"/>
              <a:ea typeface="Calibri"/>
              <a:cs typeface="Arial" panose="020B0604020202020204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Alfabetice por la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j-lt"/>
                <a:ea typeface="Calibri"/>
                <a:cs typeface="Arial" panose="020B0604020202020204" pitchFamily="34" charset="0"/>
              </a:rPr>
              <a:t>primera palabra significativa del título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, si no hay autor.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                        El 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+mj-lt"/>
                <a:ea typeface="Calibri"/>
                <a:cs typeface="Arial" panose="020B0604020202020204" pitchFamily="34" charset="0"/>
              </a:rPr>
              <a:t>amor</a:t>
            </a:r>
            <a:r>
              <a:rPr lang="es-NI" sz="2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j-lt"/>
                <a:ea typeface="Calibri"/>
                <a:cs typeface="Arial" panose="020B0604020202020204" pitchFamily="34" charset="0"/>
              </a:rPr>
              <a:t> en los tiempos del cólera….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66206" y="358170"/>
            <a:ext cx="109205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>
                  <a:solidFill>
                    <a:srgbClr val="4472C4">
                      <a:lumMod val="50000"/>
                    </a:srgbClr>
                  </a:solidFill>
                </a:ln>
                <a:solidFill>
                  <a:srgbClr val="5B9BD5">
                    <a:lumMod val="50000"/>
                  </a:srgbClr>
                </a:solidFill>
                <a:latin typeface="Open Sans" panose="020B0606030504020204"/>
                <a:cs typeface="Arial" panose="020B0604020202020204" pitchFamily="34" charset="0"/>
              </a:rPr>
              <a:t>Reglas para ordenar trabajos con autores corporativos o sin autores (p. 183)</a:t>
            </a:r>
          </a:p>
        </p:txBody>
      </p:sp>
    </p:spTree>
    <p:extLst>
      <p:ext uri="{BB962C8B-B14F-4D97-AF65-F5344CB8AC3E}">
        <p14:creationId xmlns:p14="http://schemas.microsoft.com/office/powerpoint/2010/main" val="124752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A6CE32A9-A25B-4DB7-A036-D22C76590649}"/>
              </a:ext>
            </a:extLst>
          </p:cNvPr>
          <p:cNvSpPr/>
          <p:nvPr/>
        </p:nvSpPr>
        <p:spPr>
          <a:xfrm>
            <a:off x="2521131" y="186617"/>
            <a:ext cx="7086341" cy="504825"/>
          </a:xfrm>
          <a:prstGeom prst="roundRect">
            <a:avLst/>
          </a:prstGeom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NI" sz="3200" b="1" dirty="0">
                <a:ln>
                  <a:solidFill>
                    <a:srgbClr val="4472C4">
                      <a:lumMod val="50000"/>
                    </a:srgbClr>
                  </a:solidFill>
                </a:ln>
                <a:solidFill>
                  <a:srgbClr val="5B9BD5">
                    <a:lumMod val="50000"/>
                  </a:srgbClr>
                </a:solidFill>
                <a:latin typeface="Open Sans" panose="020B0606030504020204"/>
                <a:cs typeface="Arial" panose="020B0604020202020204" pitchFamily="34" charset="0"/>
              </a:rPr>
              <a:t>Lista de referencias</a:t>
            </a:r>
            <a:endParaRPr lang="es-ES" sz="3200" b="1" dirty="0">
              <a:ln>
                <a:solidFill>
                  <a:srgbClr val="4472C4">
                    <a:lumMod val="50000"/>
                  </a:srgbClr>
                </a:solidFill>
              </a:ln>
              <a:solidFill>
                <a:srgbClr val="5B9BD5">
                  <a:lumMod val="50000"/>
                </a:srgbClr>
              </a:solidFill>
              <a:latin typeface="Open Sans" panose="020B0606030504020204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52327" y="1452586"/>
            <a:ext cx="8619525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3538" indent="-363538"/>
            <a:r>
              <a:rPr lang="es-NI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Psychologycal Association (2020). </a:t>
            </a:r>
            <a:r>
              <a:rPr lang="es-NI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Publication</a:t>
            </a:r>
            <a:r>
              <a:rPr lang="es-NI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manual of </a:t>
            </a:r>
            <a:r>
              <a:rPr lang="es-NI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NI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American Psychological </a:t>
            </a:r>
            <a:r>
              <a:rPr lang="es-NI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es-NI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(7ta. ed.). https://doi.org/10.1037/0000165-000</a:t>
            </a:r>
          </a:p>
          <a:p>
            <a:pPr marL="363538" indent="-363538"/>
            <a:endParaRPr lang="es-NI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/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/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3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3" b="4666"/>
          <a:stretch/>
        </p:blipFill>
        <p:spPr bwMode="auto">
          <a:xfrm>
            <a:off x="1031965" y="1802675"/>
            <a:ext cx="9953897" cy="46238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974394" y="573508"/>
            <a:ext cx="9011469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NI" sz="3200" b="1" spc="-5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 APLICACIÓN DE LAS NORMAS APA EN FUENTE ELECTRÓNICAS </a:t>
            </a:r>
          </a:p>
        </p:txBody>
      </p:sp>
    </p:spTree>
    <p:extLst>
      <p:ext uri="{BB962C8B-B14F-4D97-AF65-F5344CB8AC3E}">
        <p14:creationId xmlns:p14="http://schemas.microsoft.com/office/powerpoint/2010/main" val="24494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64385" y="257572"/>
            <a:ext cx="9960395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NI" sz="3600" b="1" spc="-5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Consideraciones referencias fuentes en línea</a:t>
            </a:r>
          </a:p>
        </p:txBody>
      </p:sp>
      <p:pic>
        <p:nvPicPr>
          <p:cNvPr id="5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4" y="390629"/>
            <a:ext cx="1611086" cy="1106649"/>
          </a:xfrm>
          <a:prstGeom prst="rect">
            <a:avLst/>
          </a:prstGeom>
          <a:noFill/>
          <a:ln>
            <a:noFill/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467654" y="1171265"/>
            <a:ext cx="111850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NI" sz="2600" dirty="0">
                <a:latin typeface="+mj-lt"/>
              </a:rPr>
              <a:t>Incluir el DOI (Identificador de Objeto Digital) si lo tiene asignado el formato será https://doi.org/10.1891/0889-8391.22.4.366 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NI" sz="2600" dirty="0">
                <a:latin typeface="+mj-lt"/>
              </a:rPr>
              <a:t>En las referencias electrónicas se ubica directamente la URL, mencionando cuando sea requiere la fuente del sitio.</a:t>
            </a:r>
          </a:p>
          <a:p>
            <a:pPr lvl="1"/>
            <a:r>
              <a:rPr lang="es-NI" sz="2600" b="1" dirty="0" err="1">
                <a:solidFill>
                  <a:srgbClr val="FF0000"/>
                </a:solidFill>
                <a:latin typeface="+mj-lt"/>
              </a:rPr>
              <a:t>Psyciencia</a:t>
            </a:r>
            <a:r>
              <a:rPr lang="es-NI" sz="2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NI" sz="2600" b="1" dirty="0" err="1">
                <a:solidFill>
                  <a:srgbClr val="FF0000"/>
                </a:solidFill>
                <a:latin typeface="+mj-lt"/>
              </a:rPr>
              <a:t>website</a:t>
            </a:r>
            <a:r>
              <a:rPr lang="es-NI" sz="2600" b="1" dirty="0">
                <a:solidFill>
                  <a:srgbClr val="FF0000"/>
                </a:solidFill>
                <a:latin typeface="+mj-lt"/>
              </a:rPr>
              <a:t>.</a:t>
            </a:r>
            <a:r>
              <a:rPr lang="es-NI" sz="2600" dirty="0">
                <a:latin typeface="+mj-lt"/>
              </a:rPr>
              <a:t> </a:t>
            </a:r>
            <a:r>
              <a:rPr lang="es-NI" sz="2600" dirty="0">
                <a:latin typeface="+mj-lt"/>
                <a:hlinkClick r:id="rId3"/>
              </a:rPr>
              <a:t>https://www.psyciencia.com/hablar-bien-no-cuesta-nada-terminospsicologicos-deberiamos-evitar/</a:t>
            </a:r>
            <a:endParaRPr lang="es-NI" sz="26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NI" sz="2600" dirty="0">
                <a:latin typeface="+mj-lt"/>
              </a:rPr>
              <a:t>En caso de que la fuente de consulta no tenga fecha de actualización, publicación o si se considera que la pagina puede ser actualizada. </a:t>
            </a:r>
            <a:r>
              <a:rPr lang="es-NI" sz="2600" b="1" dirty="0">
                <a:latin typeface="+mj-lt"/>
              </a:rPr>
              <a:t>deberá añadirse la fecha de consulta </a:t>
            </a:r>
          </a:p>
          <a:p>
            <a:pPr lvl="1"/>
            <a:r>
              <a:rPr lang="es-NI" sz="2600" b="1" dirty="0">
                <a:solidFill>
                  <a:srgbClr val="FF0000"/>
                </a:solidFill>
                <a:latin typeface="+mj-lt"/>
              </a:rPr>
              <a:t>Recuperado el 22 de diciembre de 2020. </a:t>
            </a:r>
            <a:r>
              <a:rPr lang="es-NI" sz="2600" dirty="0">
                <a:solidFill>
                  <a:prstClr val="black"/>
                </a:solidFill>
                <a:latin typeface="+mj-lt"/>
                <a:hlinkClick r:id="rId3"/>
              </a:rPr>
              <a:t>https://www.psyciencia.com/hablar-bien-no-cuesta-nada-terminospsicologicos-deberiamos-evitar/</a:t>
            </a:r>
            <a:endParaRPr lang="es-NI" sz="2600" dirty="0">
              <a:solidFill>
                <a:prstClr val="black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NI" sz="2600" dirty="0">
                <a:latin typeface="+mj-lt"/>
              </a:rPr>
              <a:t> No se escribe punto después de la dirección </a:t>
            </a:r>
            <a:r>
              <a:rPr lang="es-NI" sz="2600" dirty="0" smtClean="0">
                <a:latin typeface="+mj-lt"/>
              </a:rPr>
              <a:t>electrónica</a:t>
            </a:r>
            <a:endParaRPr lang="es-NI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828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4 Tabla">
            <a:extLst>
              <a:ext uri="{FF2B5EF4-FFF2-40B4-BE49-F238E27FC236}">
                <a16:creationId xmlns:a16="http://schemas.microsoft.com/office/drawing/2014/main" id="{E31B4655-00DE-442A-9042-1D52F1173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224567"/>
              </p:ext>
            </p:extLst>
          </p:nvPr>
        </p:nvGraphicFramePr>
        <p:xfrm>
          <a:off x="962131" y="1314497"/>
          <a:ext cx="10115172" cy="425680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933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1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O" sz="2400" dirty="0">
                        <a:solidFill>
                          <a:schemeClr val="bg1">
                            <a:lumMod val="1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NI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Apellidos, Iniciales nombre autor. (Año de publicación). </a:t>
                      </a:r>
                      <a:r>
                        <a:rPr lang="es-NI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Título del libro en cursiva</a:t>
                      </a:r>
                      <a:r>
                        <a:rPr lang="es-NI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. </a:t>
                      </a:r>
                      <a:endParaRPr lang="es-CO" sz="2800" b="0" i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3333"/>
                        </a:solidFill>
                        <a:effectLst/>
                        <a:latin typeface="+mj-lt"/>
                        <a:ea typeface=""/>
                        <a:cs typeface=""/>
                      </a:endParaRPr>
                    </a:p>
                  </a:txBody>
                  <a:tcPr marL="68582" marR="68582" marT="34301" marB="34301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0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32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68582" marR="68582" marT="34301" marB="34301" anchor="ctr" anchorCtr="1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819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NI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García, C., y Valdés, M. (2009). </a:t>
                      </a:r>
                      <a:r>
                        <a:rPr lang="es-NI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Reflexiones en torno al desarrollo de habilidades comunicativas mediante  la lectura oral  .</a:t>
                      </a:r>
                      <a:r>
                        <a:rPr lang="es-NI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  https://ebookcentral.proquest.com/lib/unanicaraguasp/reader.action?ppg=9&amp;docID=3183377&amp;tm=1547577395894</a:t>
                      </a:r>
                      <a:endParaRPr lang="es-CO" sz="2400" b="0" i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3333"/>
                        </a:solidFill>
                        <a:effectLst/>
                        <a:latin typeface="+mj-lt"/>
                        <a:ea typeface=""/>
                        <a:cs typeface=""/>
                      </a:endParaRPr>
                    </a:p>
                  </a:txBody>
                  <a:tcPr marL="68582" marR="68582" marT="34301" marB="34301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272938" y="335731"/>
            <a:ext cx="7423726" cy="520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NI" sz="28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Libro Electrónico</a:t>
            </a:r>
            <a:endParaRPr lang="es-NI" sz="3200" b="1" spc="-5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Open Sans" panose="020B060603050402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424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>
            <a:extLst>
              <a:ext uri="{FF2B5EF4-FFF2-40B4-BE49-F238E27FC236}">
                <a16:creationId xmlns:a16="http://schemas.microsoft.com/office/drawing/2014/main" id="{9F6BCA4B-AED5-4697-A28F-DAF3B43D7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861503"/>
              </p:ext>
            </p:extLst>
          </p:nvPr>
        </p:nvGraphicFramePr>
        <p:xfrm>
          <a:off x="270457" y="1097280"/>
          <a:ext cx="11410682" cy="4608875"/>
        </p:xfrm>
        <a:graphic>
          <a:graphicData uri="http://schemas.openxmlformats.org/drawingml/2006/table">
            <a:tbl>
              <a:tblPr/>
              <a:tblGrid>
                <a:gridCol w="215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3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9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2400" b="0" i="0" kern="1200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rgbClr val="333333"/>
                        </a:solidFill>
                        <a:effectLst/>
                        <a:latin typeface="Open Sans" panose="020B0606030504020204" pitchFamily="34" charset="0"/>
                        <a:ea typeface=""/>
                        <a:cs typeface=""/>
                      </a:endParaRPr>
                    </a:p>
                  </a:txBody>
                  <a:tcPr marL="91443" marR="91443" marT="45738" marB="457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Apellido, Inicial nombre. (año). </a:t>
                      </a:r>
                      <a:r>
                        <a:rPr lang="es-CO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Título del trabajo </a:t>
                      </a:r>
                      <a:r>
                        <a:rPr lang="es-CO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[Tipo de tesis, institución]. Base de datos. </a:t>
                      </a:r>
                    </a:p>
                  </a:txBody>
                  <a:tcPr marL="91443" marR="91443" marT="45738" marB="45738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28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91443" marR="91443" marT="45738" marB="45738" anchor="ctr" anchorCtr="1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170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Torres García, C. C., y Uriarte Siles, E. J. (2008). </a:t>
                      </a:r>
                      <a:r>
                        <a:rPr lang="es-ES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Caracterización y evaluación preliminar in situ de 69 accesiones de guanábana (</a:t>
                      </a:r>
                      <a:r>
                        <a:rPr lang="es-ES" sz="2400" b="0" i="1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Annona</a:t>
                      </a:r>
                      <a:r>
                        <a:rPr lang="es-ES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 </a:t>
                      </a:r>
                      <a:r>
                        <a:rPr lang="es-ES" sz="2400" b="0" i="1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muricata</a:t>
                      </a:r>
                      <a:r>
                        <a:rPr lang="es-ES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 L.)  en la región del Pacífico y Norte de Nicaragua  </a:t>
                      </a:r>
                      <a:r>
                        <a:rPr lang="es-ES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[</a:t>
                      </a:r>
                      <a:r>
                        <a:rPr lang="es-ES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Tesis de pregrado,</a:t>
                      </a:r>
                      <a:r>
                        <a:rPr lang="es-ES" sz="2400" b="0" i="0" kern="12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 Universidad Nacional Agraria]</a:t>
                      </a:r>
                      <a:r>
                        <a:rPr lang="es-ES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.   Repositorio Institucional UN. </a:t>
                      </a:r>
                      <a:r>
                        <a:rPr lang="es-ES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ht</a:t>
                      </a:r>
                      <a:r>
                        <a:rPr lang="es-ES" sz="2400" b="0" i="0" u="sng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  <a:hlinkClick r:id="rId2"/>
                        </a:rPr>
                        <a:t>tp://cenida.una.edu.ni/Tesis/tnf30t694c.pdf</a:t>
                      </a:r>
                      <a:endParaRPr lang="es-ES" sz="2400" b="0" i="0" u="sng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3333"/>
                        </a:solidFill>
                        <a:effectLst/>
                        <a:latin typeface="+mj-lt"/>
                        <a:ea typeface=""/>
                        <a:cs typeface=""/>
                      </a:endParaRPr>
                    </a:p>
                    <a:p>
                      <a:pPr marL="450215" marR="0" lvl="0" indent="-450215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   </a:t>
                      </a:r>
                      <a:endParaRPr lang="es-CO" sz="2400" b="0" i="0" u="sng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3333"/>
                        </a:solidFill>
                        <a:effectLst/>
                        <a:latin typeface="Open Sans" panose="020B0606030504020204" pitchFamily="34" charset="0"/>
                        <a:ea typeface=""/>
                        <a:cs typeface=""/>
                      </a:endParaRPr>
                    </a:p>
                  </a:txBody>
                  <a:tcPr marL="91443" marR="91443" marT="45738" marB="45738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2574893" y="328349"/>
            <a:ext cx="7007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Tesis de una base de datos institucional</a:t>
            </a:r>
            <a:endParaRPr lang="es-NI" sz="2800" b="1" dirty="0">
              <a:solidFill>
                <a:schemeClr val="accent1">
                  <a:lumMod val="50000"/>
                </a:schemeClr>
              </a:solidFill>
              <a:latin typeface="Open Sans" panose="020B060603050402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1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4 Tabla">
            <a:extLst>
              <a:ext uri="{FF2B5EF4-FFF2-40B4-BE49-F238E27FC236}">
                <a16:creationId xmlns:a16="http://schemas.microsoft.com/office/drawing/2014/main" id="{EAC8676D-7FE8-4CB6-93A5-43DC1F5AC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168378"/>
              </p:ext>
            </p:extLst>
          </p:nvPr>
        </p:nvGraphicFramePr>
        <p:xfrm>
          <a:off x="294053" y="1347336"/>
          <a:ext cx="10488613" cy="4482287"/>
        </p:xfrm>
        <a:graphic>
          <a:graphicData uri="http://schemas.openxmlformats.org/drawingml/2006/table">
            <a:tbl>
              <a:tblPr/>
              <a:tblGrid>
                <a:gridCol w="2044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3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</a:txBody>
                  <a:tcPr marL="91442" marR="91442" marT="45726" marB="45726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lvl="0" indent="-450215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CO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Apellido, Inicial nombre. (día, mes y año de publicación). Título del artículo. </a:t>
                      </a:r>
                      <a:r>
                        <a:rPr lang="es-CO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Nombre del Diario</a:t>
                      </a:r>
                      <a:r>
                        <a:rPr lang="es-CO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. http://www.xxx.xxx</a:t>
                      </a:r>
                    </a:p>
                  </a:txBody>
                  <a:tcPr marL="91442" marR="91442" marT="45726" marB="45726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7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91442" marR="91442" marT="45726" marB="45726" anchor="ctr" anchorCtr="1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21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lvl="0" indent="-450215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NI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Vásquez Lario, M. (6 de septiembre de 2017). Señala a Juez de tramitarle cedula. </a:t>
                      </a:r>
                      <a:r>
                        <a:rPr lang="es-NI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La Prensa</a:t>
                      </a:r>
                      <a:r>
                        <a:rPr lang="es-NI" sz="2400" b="0" i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3333"/>
                          </a:solidFill>
                          <a:effectLst/>
                          <a:latin typeface="+mj-lt"/>
                          <a:ea typeface=""/>
                          <a:cs typeface=""/>
                        </a:rPr>
                        <a:t>.           https://www.infobae.com/america/portadas/2017/09/06/la- prensa-nicaragua-miercoles-06-de-septiembre-de-2017/</a:t>
                      </a:r>
                      <a:endParaRPr lang="es-CO" sz="2400" b="0" i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3333"/>
                        </a:solidFill>
                        <a:effectLst/>
                        <a:latin typeface="+mj-lt"/>
                        <a:ea typeface=""/>
                        <a:cs typeface=""/>
                      </a:endParaRPr>
                    </a:p>
                  </a:txBody>
                  <a:tcPr marL="91442" marR="91442" marT="45726" marB="45726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30" name="1 Rectángulo"/>
          <p:cNvSpPr>
            <a:spLocks noChangeArrowheads="1"/>
          </p:cNvSpPr>
          <p:nvPr/>
        </p:nvSpPr>
        <p:spPr bwMode="auto">
          <a:xfrm>
            <a:off x="7059613" y="6291263"/>
            <a:ext cx="5133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American </a:t>
            </a: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Psychological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Association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(APA)</a:t>
            </a:r>
          </a:p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Séptima edición</a:t>
            </a:r>
          </a:p>
        </p:txBody>
      </p:sp>
      <p:pic>
        <p:nvPicPr>
          <p:cNvPr id="9231" name="Imagen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7" r="3824"/>
          <a:stretch>
            <a:fillRect/>
          </a:stretch>
        </p:blipFill>
        <p:spPr bwMode="auto">
          <a:xfrm>
            <a:off x="10516371" y="173950"/>
            <a:ext cx="1675629" cy="155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366654" y="427271"/>
            <a:ext cx="55541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Artículo de periódico en línea </a:t>
            </a:r>
          </a:p>
        </p:txBody>
      </p:sp>
    </p:spTree>
    <p:extLst>
      <p:ext uri="{BB962C8B-B14F-4D97-AF65-F5344CB8AC3E}">
        <p14:creationId xmlns:p14="http://schemas.microsoft.com/office/powerpoint/2010/main" val="109292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6229" y="97713"/>
            <a:ext cx="1271627" cy="113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87535DA-EDDB-4005-9182-112F3B151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433732"/>
              </p:ext>
            </p:extLst>
          </p:nvPr>
        </p:nvGraphicFramePr>
        <p:xfrm>
          <a:off x="822960" y="1236845"/>
          <a:ext cx="10842171" cy="4205477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115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27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3804">
                <a:tc>
                  <a:txBody>
                    <a:bodyPr/>
                    <a:lstStyle/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NI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endParaRPr lang="es-NI" sz="24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7C0C5"/>
                        </a:solidFill>
                        <a:latin typeface="Open Sans" panose="020B0606030504020204"/>
                        <a:cs typeface="Arial" panose="020B0604020202020204" pitchFamily="34" charset="0"/>
                      </a:endParaRPr>
                    </a:p>
                  </a:txBody>
                  <a:tcPr marL="91429" marR="91429" marT="45674" marB="45674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NI" sz="24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Apellido</a:t>
                      </a:r>
                      <a:r>
                        <a:rPr lang="es-NI" sz="24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, Inicial del nombre (es). (Año de publicación). Título del articulo de la revista. </a:t>
                      </a:r>
                      <a:r>
                        <a:rPr lang="es-NI" sz="2400" b="0" i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Nombre de la revista</a:t>
                      </a:r>
                      <a:r>
                        <a:rPr lang="es-NI" sz="24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NI" sz="2400" b="0" i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Volumen</a:t>
                      </a:r>
                      <a:r>
                        <a:rPr lang="es-NI" sz="24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NI" sz="2400" b="0" i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(número</a:t>
                      </a:r>
                      <a:r>
                        <a:rPr lang="es-NI" sz="24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), páginas. Dirección electrónica DOI</a:t>
                      </a:r>
                      <a:endParaRPr lang="es-CO" sz="2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1429" marR="91429" marT="45674" marB="45674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147">
                <a:tc gridSpan="2">
                  <a:txBody>
                    <a:bodyPr/>
                    <a:lstStyle/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91429" marR="91429" marT="45674" marB="45674" anchor="ctr" anchorCtr="1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838">
                <a:tc gridSpan="2">
                  <a:txBody>
                    <a:bodyPr/>
                    <a:lstStyle/>
                    <a:p>
                      <a:pPr lvl="0" indent="-252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Jiménez-Martínez, E., y Rugama Lovo, I. (2013). Dinámica poblacional de insectos </a:t>
                      </a:r>
                      <a:r>
                        <a:rPr lang="es-NI" sz="2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lvl="0" indent="-252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NI" sz="2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       coleópteros </a:t>
                      </a: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rastreros asociados al marañón</a:t>
                      </a:r>
                      <a:r>
                        <a:rPr lang="es-NI" sz="24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NI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anacardium</a:t>
                      </a: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NI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occidentale</a:t>
                      </a: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l.) en León, </a:t>
                      </a:r>
                      <a:endParaRPr lang="es-NI" sz="24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>
                            <a:lumMod val="10000"/>
                          </a:schemeClr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lvl="0" indent="-252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NI" sz="2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        Nicaragua</a:t>
                      </a: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NI" sz="2400" i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latin typeface="+mj-lt"/>
                          <a:cs typeface="Arial" panose="020B0604020202020204" pitchFamily="34" charset="0"/>
                        </a:rPr>
                        <a:t>La Calera,  13</a:t>
                      </a:r>
                      <a:r>
                        <a:rPr lang="es-NI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(21), 68-75. https://doi.org/1037/0279-6135.25.2.225    </a:t>
                      </a:r>
                    </a:p>
                  </a:txBody>
                  <a:tcPr marL="91429" marR="91429" marT="45674" marB="45674" anchor="ctr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55" name="1 Rectángulo"/>
          <p:cNvSpPr>
            <a:spLocks noChangeArrowheads="1"/>
          </p:cNvSpPr>
          <p:nvPr/>
        </p:nvSpPr>
        <p:spPr bwMode="auto">
          <a:xfrm>
            <a:off x="7058025" y="6334125"/>
            <a:ext cx="5133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American </a:t>
            </a: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Psychological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Association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(APA)</a:t>
            </a:r>
          </a:p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Septima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edición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004165" y="405669"/>
            <a:ext cx="7221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Artículo de Revista en línea con DOI</a:t>
            </a:r>
          </a:p>
        </p:txBody>
      </p:sp>
    </p:spTree>
    <p:extLst>
      <p:ext uri="{BB962C8B-B14F-4D97-AF65-F5344CB8AC3E}">
        <p14:creationId xmlns:p14="http://schemas.microsoft.com/office/powerpoint/2010/main" val="2037201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74D2FD8-08A8-4238-82C7-DA26E68D5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82595"/>
              </p:ext>
            </p:extLst>
          </p:nvPr>
        </p:nvGraphicFramePr>
        <p:xfrm>
          <a:off x="580109" y="1104002"/>
          <a:ext cx="11064240" cy="4089466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208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5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8203">
                <a:tc>
                  <a:txBody>
                    <a:bodyPr/>
                    <a:lstStyle/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NI" sz="24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endParaRPr lang="es-NI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29" marR="91429" marT="45696" marB="45696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/>
                    <a:p>
                      <a:pPr marL="450215" indent="-450215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CO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Apellido, Inicial nombre. (mes, año). Título del  Artículo. </a:t>
                      </a:r>
                      <a:r>
                        <a:rPr lang="es-CO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Nombre de la Revista, Vol</a:t>
                      </a:r>
                      <a:r>
                        <a:rPr lang="es-CO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.(No.),</a:t>
                      </a:r>
                      <a:r>
                        <a:rPr lang="es-CO" sz="2400" b="0" kern="12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paginas. </a:t>
                      </a:r>
                      <a:r>
                        <a:rPr lang="es-CO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http://xxx.xxx.xxx</a:t>
                      </a:r>
                      <a:r>
                        <a:rPr lang="es-CO" sz="2400" b="0" baseline="0" dirty="0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endParaRPr lang="es-CO" sz="2400" b="0" dirty="0">
                        <a:solidFill>
                          <a:schemeClr val="bg1">
                            <a:lumMod val="10000"/>
                          </a:schemeClr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1429" marR="91429" marT="45696" marB="45696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38">
                <a:tc gridSpan="2">
                  <a:txBody>
                    <a:bodyPr/>
                    <a:lstStyle/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91429" marR="91429" marT="45696" marB="45696" anchor="ctr" anchorCtr="1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7893">
                <a:tc gridSpan="2">
                  <a:txBody>
                    <a:bodyPr/>
                    <a:lstStyle/>
                    <a:p>
                      <a:pPr lvl="1" indent="-2520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Jiménez-Martínez, E., y Rugama Lovo, L. (noviembre, 2013).  Dinámica</a:t>
                      </a:r>
                      <a:r>
                        <a:rPr lang="es-NI" sz="2400" b="0" kern="12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poblacional e insectos coleópteros rastreros  asociados al marañón (</a:t>
                      </a:r>
                      <a:r>
                        <a:rPr lang="es-NI" sz="2400" b="0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anacardium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NI" sz="2400" b="0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occidentale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L.) en León,  Nicaragua. </a:t>
                      </a:r>
                      <a:r>
                        <a:rPr lang="es-NI" sz="2400" b="0" i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La Calera,13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(21), 20-25. http://cenida.una.edu.ni/pperiodicas/pph10j61d.pdf </a:t>
                      </a:r>
                      <a:r>
                        <a:rPr lang="es-NI" sz="2400" dirty="0">
                          <a:solidFill>
                            <a:schemeClr val="bg1">
                              <a:lumMod val="1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     </a:t>
                      </a:r>
                    </a:p>
                  </a:txBody>
                  <a:tcPr marL="91429" marR="91429" marT="45696" marB="45696" anchor="ctr">
                    <a:lnL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79" name="1 Rectángulo"/>
          <p:cNvSpPr>
            <a:spLocks noChangeArrowheads="1"/>
          </p:cNvSpPr>
          <p:nvPr/>
        </p:nvSpPr>
        <p:spPr bwMode="auto">
          <a:xfrm>
            <a:off x="8177213" y="6434138"/>
            <a:ext cx="3935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American </a:t>
            </a: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Psychological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Association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(APA)</a:t>
            </a:r>
          </a:p>
          <a:p>
            <a:pPr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CO" altLang="es-CO" sz="1400" dirty="0" err="1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Septima</a:t>
            </a:r>
            <a:r>
              <a:rPr lang="es-CO" altLang="es-CO" sz="1400" dirty="0">
                <a:solidFill>
                  <a:prstClr val="black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 edición</a:t>
            </a:r>
          </a:p>
        </p:txBody>
      </p:sp>
      <p:sp>
        <p:nvSpPr>
          <p:cNvPr id="2" name="Rectángulo 1"/>
          <p:cNvSpPr/>
          <p:nvPr/>
        </p:nvSpPr>
        <p:spPr>
          <a:xfrm>
            <a:off x="4010891" y="284507"/>
            <a:ext cx="52352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8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Artículo de revista en línea </a:t>
            </a:r>
          </a:p>
        </p:txBody>
      </p:sp>
    </p:spTree>
    <p:extLst>
      <p:ext uri="{BB962C8B-B14F-4D97-AF65-F5344CB8AC3E}">
        <p14:creationId xmlns:p14="http://schemas.microsoft.com/office/powerpoint/2010/main" val="304524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4 Tabla">
            <a:extLst>
              <a:ext uri="{FF2B5EF4-FFF2-40B4-BE49-F238E27FC236}">
                <a16:creationId xmlns:a16="http://schemas.microsoft.com/office/drawing/2014/main" id="{E31B4655-00DE-442A-9042-1D52F1173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139521"/>
              </p:ext>
            </p:extLst>
          </p:nvPr>
        </p:nvGraphicFramePr>
        <p:xfrm>
          <a:off x="1227909" y="1058092"/>
          <a:ext cx="10189028" cy="331843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1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3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34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Esquema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CO" sz="2100" dirty="0">
                        <a:solidFill>
                          <a:schemeClr val="bg1">
                            <a:lumMod val="1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Autor, A. A. (Año, mes día). Titulo del  video [video]. http://xxxxx</a:t>
                      </a:r>
                      <a:endParaRPr lang="es-CO" sz="24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96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marR="0" lvl="0" indent="-45021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800" b="1" i="0" kern="1200" dirty="0">
                          <a:ln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"/>
                          <a:cs typeface=""/>
                        </a:rPr>
                        <a:t>Referencia</a:t>
                      </a:r>
                    </a:p>
                  </a:txBody>
                  <a:tcPr marL="68582" marR="68582" marT="34301" marB="34301" anchor="ctr" anchorCtr="1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C0C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5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 anchorCtr="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506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450215" lvl="0" indent="-450215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Experto Animal</a:t>
                      </a:r>
                      <a:r>
                        <a:rPr lang="es-NI" sz="2400" b="0" kern="12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(2017, julio</a:t>
                      </a:r>
                      <a:r>
                        <a:rPr lang="es-NI" sz="2400" b="0" kern="12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NI" sz="24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9). Parvovirus en perros: Síntomas y tratamiento [Video]. YouTube. https://www.youtube.com/watch?v=F91jW_Pxg80</a:t>
                      </a:r>
                      <a:endParaRPr lang="es-CO" sz="2100" dirty="0">
                        <a:solidFill>
                          <a:schemeClr val="bg1">
                            <a:lumMod val="10000"/>
                          </a:schemeClr>
                        </a:solidFill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2" marR="68582" marT="34301" marB="34301" anchor="ctr">
                    <a:lnL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2080"/>
                        </a:lnSpc>
                        <a:spcAft>
                          <a:spcPts val="0"/>
                        </a:spcAft>
                      </a:pPr>
                      <a:endParaRPr lang="es-CO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T="45711" marB="4571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4640655" y="411761"/>
            <a:ext cx="37533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NI" sz="36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Open Sans" panose="020B0606030504020204"/>
                <a:cs typeface="Arial" panose="020B0604020202020204" pitchFamily="34" charset="0"/>
              </a:rPr>
              <a:t>VIDEO YOUTUBE</a:t>
            </a:r>
          </a:p>
        </p:txBody>
      </p:sp>
    </p:spTree>
    <p:extLst>
      <p:ext uri="{BB962C8B-B14F-4D97-AF65-F5344CB8AC3E}">
        <p14:creationId xmlns:p14="http://schemas.microsoft.com/office/powerpoint/2010/main" val="39962304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1176</Words>
  <Application>Microsoft Office PowerPoint</Application>
  <PresentationFormat>Panorámica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18</vt:i4>
      </vt:variant>
    </vt:vector>
  </HeadingPairs>
  <TitlesOfParts>
    <vt:vector size="30" baseType="lpstr">
      <vt:lpstr>MS PGothic</vt:lpstr>
      <vt:lpstr>Arial</vt:lpstr>
      <vt:lpstr>Arial Narrow</vt:lpstr>
      <vt:lpstr>Calibri</vt:lpstr>
      <vt:lpstr>Calibri Light</vt:lpstr>
      <vt:lpstr>Century Schoolbook</vt:lpstr>
      <vt:lpstr>Open Sans</vt:lpstr>
      <vt:lpstr>Times New Roman</vt:lpstr>
      <vt:lpstr>Wingdings</vt:lpstr>
      <vt:lpstr>1_Tema de Office</vt:lpstr>
      <vt:lpstr>Tema de Office</vt:lpstr>
      <vt:lpstr>2_Tema de Office</vt:lpstr>
      <vt:lpstr> Elaboración Referencias Bibliográficas: Normas APA   7ª. Edición (American Psychological Association)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ELABORACION DE REFERENCIAS BIBLIOGRAFICAS FUENTES IMPRESAS</dc:title>
  <dc:creator>USUARIO</dc:creator>
  <cp:lastModifiedBy>Entrega</cp:lastModifiedBy>
  <cp:revision>110</cp:revision>
  <dcterms:created xsi:type="dcterms:W3CDTF">2018-03-22T16:06:56Z</dcterms:created>
  <dcterms:modified xsi:type="dcterms:W3CDTF">2020-05-14T22:46:13Z</dcterms:modified>
</cp:coreProperties>
</file>