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  <p:sldMasterId id="2147483729" r:id="rId2"/>
  </p:sldMasterIdLst>
  <p:notesMasterIdLst>
    <p:notesMasterId r:id="rId27"/>
  </p:notesMasterIdLst>
  <p:sldIdLst>
    <p:sldId id="284" r:id="rId3"/>
    <p:sldId id="256" r:id="rId4"/>
    <p:sldId id="258" r:id="rId5"/>
    <p:sldId id="260" r:id="rId6"/>
    <p:sldId id="263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4" r:id="rId17"/>
    <p:sldId id="272" r:id="rId18"/>
    <p:sldId id="275" r:id="rId19"/>
    <p:sldId id="276" r:id="rId20"/>
    <p:sldId id="277" r:id="rId21"/>
    <p:sldId id="278" r:id="rId22"/>
    <p:sldId id="280" r:id="rId23"/>
    <p:sldId id="281" r:id="rId24"/>
    <p:sldId id="282" r:id="rId25"/>
    <p:sldId id="283" r:id="rId26"/>
  </p:sldIdLst>
  <p:sldSz cx="9144000" cy="6858000" type="screen4x3"/>
  <p:notesSz cx="6858000" cy="9144000"/>
  <p:defaultTextStyle>
    <a:defPPr>
      <a:defRPr lang="es-N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132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0A46997-80D6-44AF-BA4C-BDB32A6DD08B}" type="doc">
      <dgm:prSet loTypeId="urn:microsoft.com/office/officeart/2005/8/layout/gear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E79A1961-A7EC-4F96-9EA6-FB29B5DEFB18}">
      <dgm:prSet phldrT="[Texto]" custT="1">
        <dgm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S" sz="14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s-ES" sz="14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s-ES" sz="14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s-ES" sz="14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Inicio </a:t>
          </a:r>
          <a: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  <a:t>de trabajo de investigación</a:t>
          </a:r>
        </a:p>
      </dgm:t>
    </dgm:pt>
    <dgm:pt modelId="{EBC2E018-CAB8-4223-99A6-9320F533C2B7}" type="parTrans" cxnId="{15791C10-E108-4B98-9086-1A717ADC47B6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BDD1D53-9D8D-40D9-A69B-1F138CDB62AD}" type="sibTrans" cxnId="{15791C10-E108-4B98-9086-1A717ADC47B6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F2A11064-C735-46D5-9131-128B0B717C5C}">
      <dgm:prSet phldrT="[Texto]" custT="1">
        <dgm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S" sz="14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s-ES" sz="14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Delimitar </a:t>
          </a:r>
          <a: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  <a:t>el tema</a:t>
          </a:r>
        </a:p>
      </dgm:t>
    </dgm:pt>
    <dgm:pt modelId="{3DB0AA06-BBAE-43EA-8964-03D2FE85765E}" type="parTrans" cxnId="{B19F49C4-E9A5-42A9-A2E1-6DF26ED5EB7A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4A0C7B-30C5-45E5-9671-64EA7D7F0C0F}" type="sibTrans" cxnId="{B19F49C4-E9A5-42A9-A2E1-6DF26ED5EB7A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89A0BC88-992B-457C-83BA-A37E1C7A1911}">
      <dgm:prSet phldrT="[Texto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s-ES" sz="14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s-ES" sz="14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endParaRPr lang="es-ES" sz="1400" b="1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r>
            <a:rPr lang="es-ES" sz="1400" b="1" dirty="0" smtClean="0">
              <a:latin typeface="Arial" panose="020B0604020202020204" pitchFamily="34" charset="0"/>
              <a:cs typeface="Arial" panose="020B0604020202020204" pitchFamily="34" charset="0"/>
            </a:rPr>
            <a:t>Revisión </a:t>
          </a:r>
          <a:r>
            <a:rPr lang="es-ES" sz="1400" b="1" dirty="0">
              <a:latin typeface="Arial" panose="020B0604020202020204" pitchFamily="34" charset="0"/>
              <a:cs typeface="Arial" panose="020B0604020202020204" pitchFamily="34" charset="0"/>
            </a:rPr>
            <a:t>bibliográfica </a:t>
          </a:r>
        </a:p>
      </dgm:t>
    </dgm:pt>
    <dgm:pt modelId="{02D2150B-C37E-4F5F-ABBC-A058D25BA7D8}" type="sibTrans" cxnId="{4DE92DC6-A3E5-4EB9-8ABC-1641660F529F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627964E-76DC-4858-9135-E2471CD5D680}" type="parTrans" cxnId="{4DE92DC6-A3E5-4EB9-8ABC-1641660F529F}">
      <dgm:prSet/>
      <dgm:spPr/>
      <dgm:t>
        <a:bodyPr/>
        <a:lstStyle/>
        <a:p>
          <a:endParaRPr lang="es-ES" sz="140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BFC67A41-A57C-442B-901F-29C8F8A3CF25}" type="pres">
      <dgm:prSet presAssocID="{60A46997-80D6-44AF-BA4C-BDB32A6DD08B}" presName="composite" presStyleCnt="0">
        <dgm:presLayoutVars>
          <dgm:chMax val="3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42C6297-8E1B-417C-9E35-75A6518F801B}" type="pres">
      <dgm:prSet presAssocID="{E79A1961-A7EC-4F96-9EA6-FB29B5DEFB18}" presName="gear1" presStyleLbl="node1" presStyleIdx="0" presStyleCnt="3" custScaleX="109651" custScaleY="114967" custLinFactNeighborX="9234" custLinFactNeighborY="1699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43DB5F-018C-4DE2-A655-9643BF5BD27C}" type="pres">
      <dgm:prSet presAssocID="{E79A1961-A7EC-4F96-9EA6-FB29B5DEFB18}" presName="gear1srcNode" presStyleLbl="node1" presStyleIdx="0" presStyleCnt="3"/>
      <dgm:spPr/>
      <dgm:t>
        <a:bodyPr/>
        <a:lstStyle/>
        <a:p>
          <a:endParaRPr lang="es-ES"/>
        </a:p>
      </dgm:t>
    </dgm:pt>
    <dgm:pt modelId="{DBF3699C-DE18-4145-B0C1-73E600CCB243}" type="pres">
      <dgm:prSet presAssocID="{E79A1961-A7EC-4F96-9EA6-FB29B5DEFB18}" presName="gear1dstNode" presStyleLbl="node1" presStyleIdx="0" presStyleCnt="3"/>
      <dgm:spPr/>
      <dgm:t>
        <a:bodyPr/>
        <a:lstStyle/>
        <a:p>
          <a:endParaRPr lang="es-ES"/>
        </a:p>
      </dgm:t>
    </dgm:pt>
    <dgm:pt modelId="{EEFF6676-77E5-43A4-A883-C869632406E9}" type="pres">
      <dgm:prSet presAssocID="{89A0BC88-992B-457C-83BA-A37E1C7A1911}" presName="gear2" presStyleLbl="node1" presStyleIdx="1" presStyleCnt="3" custScaleX="124616" custScaleY="128628" custLinFactNeighborX="-20760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9395400-14B7-4E15-BF81-90E8D3AC15B6}" type="pres">
      <dgm:prSet presAssocID="{89A0BC88-992B-457C-83BA-A37E1C7A1911}" presName="gear2srcNode" presStyleLbl="node1" presStyleIdx="1" presStyleCnt="3"/>
      <dgm:spPr/>
      <dgm:t>
        <a:bodyPr/>
        <a:lstStyle/>
        <a:p>
          <a:endParaRPr lang="es-ES"/>
        </a:p>
      </dgm:t>
    </dgm:pt>
    <dgm:pt modelId="{7D452893-64D1-41E6-B0F0-D9CAE3AC1553}" type="pres">
      <dgm:prSet presAssocID="{89A0BC88-992B-457C-83BA-A37E1C7A1911}" presName="gear2dstNode" presStyleLbl="node1" presStyleIdx="1" presStyleCnt="3"/>
      <dgm:spPr/>
      <dgm:t>
        <a:bodyPr/>
        <a:lstStyle/>
        <a:p>
          <a:endParaRPr lang="es-ES"/>
        </a:p>
      </dgm:t>
    </dgm:pt>
    <dgm:pt modelId="{D1798368-B390-49EA-803B-86AF306CD1D0}" type="pres">
      <dgm:prSet presAssocID="{F2A11064-C735-46D5-9131-128B0B717C5C}" presName="gear3" presStyleLbl="node1" presStyleIdx="2" presStyleCnt="3" custScaleX="114738" custScaleY="117811" custLinFactNeighborX="17016" custLinFactNeighborY="-4511"/>
      <dgm:spPr/>
      <dgm:t>
        <a:bodyPr/>
        <a:lstStyle/>
        <a:p>
          <a:endParaRPr lang="es-ES"/>
        </a:p>
      </dgm:t>
    </dgm:pt>
    <dgm:pt modelId="{03A9A5CF-CDD2-44A6-8AEC-A06E1D04A7C6}" type="pres">
      <dgm:prSet presAssocID="{F2A11064-C735-46D5-9131-128B0B717C5C}" presName="gear3tx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A9D5922-071C-4E33-A939-D6E633A9E9BF}" type="pres">
      <dgm:prSet presAssocID="{F2A11064-C735-46D5-9131-128B0B717C5C}" presName="gear3srcNode" presStyleLbl="node1" presStyleIdx="2" presStyleCnt="3"/>
      <dgm:spPr/>
      <dgm:t>
        <a:bodyPr/>
        <a:lstStyle/>
        <a:p>
          <a:endParaRPr lang="es-ES"/>
        </a:p>
      </dgm:t>
    </dgm:pt>
    <dgm:pt modelId="{3625A713-49B9-483F-98C3-049C5417DE4E}" type="pres">
      <dgm:prSet presAssocID="{F2A11064-C735-46D5-9131-128B0B717C5C}" presName="gear3dstNode" presStyleLbl="node1" presStyleIdx="2" presStyleCnt="3"/>
      <dgm:spPr/>
      <dgm:t>
        <a:bodyPr/>
        <a:lstStyle/>
        <a:p>
          <a:endParaRPr lang="es-ES"/>
        </a:p>
      </dgm:t>
    </dgm:pt>
    <dgm:pt modelId="{30DE1080-34DA-423B-990E-11F4436E715F}" type="pres">
      <dgm:prSet presAssocID="{6BDD1D53-9D8D-40D9-A69B-1F138CDB62AD}" presName="connector1" presStyleLbl="sibTrans2D1" presStyleIdx="0" presStyleCnt="3" custAng="399837" custScaleX="109651" custScaleY="114967" custLinFactNeighborX="4721" custLinFactNeighborY="107"/>
      <dgm:spPr/>
      <dgm:t>
        <a:bodyPr/>
        <a:lstStyle/>
        <a:p>
          <a:endParaRPr lang="es-ES"/>
        </a:p>
      </dgm:t>
    </dgm:pt>
    <dgm:pt modelId="{FD38B52C-E660-440E-90D0-23C9689CA33A}" type="pres">
      <dgm:prSet presAssocID="{02D2150B-C37E-4F5F-ABBC-A058D25BA7D8}" presName="connector2" presStyleLbl="sibTrans2D1" presStyleIdx="1" presStyleCnt="3" custAng="17553946" custFlipVert="1" custScaleX="1949" custScaleY="1949" custLinFactNeighborX="-11644" custLinFactNeighborY="50113"/>
      <dgm:spPr/>
      <dgm:t>
        <a:bodyPr/>
        <a:lstStyle/>
        <a:p>
          <a:endParaRPr lang="es-ES"/>
        </a:p>
      </dgm:t>
    </dgm:pt>
    <dgm:pt modelId="{78239C87-01FC-48F5-B5F6-D9BE005C7D24}" type="pres">
      <dgm:prSet presAssocID="{064A0C7B-30C5-45E5-9671-64EA7D7F0C0F}" presName="connector3" presStyleLbl="sibTrans2D1" presStyleIdx="2" presStyleCnt="3" custAng="1971401" custScaleX="105296" custScaleY="110322" custLinFactNeighborX="-9660" custLinFactNeighborY="23077"/>
      <dgm:spPr/>
      <dgm:t>
        <a:bodyPr/>
        <a:lstStyle/>
        <a:p>
          <a:endParaRPr lang="es-ES"/>
        </a:p>
      </dgm:t>
    </dgm:pt>
  </dgm:ptLst>
  <dgm:cxnLst>
    <dgm:cxn modelId="{B19F49C4-E9A5-42A9-A2E1-6DF26ED5EB7A}" srcId="{60A46997-80D6-44AF-BA4C-BDB32A6DD08B}" destId="{F2A11064-C735-46D5-9131-128B0B717C5C}" srcOrd="2" destOrd="0" parTransId="{3DB0AA06-BBAE-43EA-8964-03D2FE85765E}" sibTransId="{064A0C7B-30C5-45E5-9671-64EA7D7F0C0F}"/>
    <dgm:cxn modelId="{050EFDBF-CDE6-4E8F-9FB8-D89061C0341C}" type="presOf" srcId="{F2A11064-C735-46D5-9131-128B0B717C5C}" destId="{03A9A5CF-CDD2-44A6-8AEC-A06E1D04A7C6}" srcOrd="1" destOrd="0" presId="urn:microsoft.com/office/officeart/2005/8/layout/gear1"/>
    <dgm:cxn modelId="{D61F781B-BA7F-4C0B-B5D7-9C161BC7F443}" type="presOf" srcId="{89A0BC88-992B-457C-83BA-A37E1C7A1911}" destId="{7D452893-64D1-41E6-B0F0-D9CAE3AC1553}" srcOrd="2" destOrd="0" presId="urn:microsoft.com/office/officeart/2005/8/layout/gear1"/>
    <dgm:cxn modelId="{F53F8A39-09AF-4FED-9563-C59B4C207BA2}" type="presOf" srcId="{F2A11064-C735-46D5-9131-128B0B717C5C}" destId="{3625A713-49B9-483F-98C3-049C5417DE4E}" srcOrd="3" destOrd="0" presId="urn:microsoft.com/office/officeart/2005/8/layout/gear1"/>
    <dgm:cxn modelId="{5EA07C1D-E0BB-4FA1-9D92-768111F35DD7}" type="presOf" srcId="{E79A1961-A7EC-4F96-9EA6-FB29B5DEFB18}" destId="{0143DB5F-018C-4DE2-A655-9643BF5BD27C}" srcOrd="1" destOrd="0" presId="urn:microsoft.com/office/officeart/2005/8/layout/gear1"/>
    <dgm:cxn modelId="{5DD541A5-B6B2-4DA0-943D-4036D21D995F}" type="presOf" srcId="{89A0BC88-992B-457C-83BA-A37E1C7A1911}" destId="{B9395400-14B7-4E15-BF81-90E8D3AC15B6}" srcOrd="1" destOrd="0" presId="urn:microsoft.com/office/officeart/2005/8/layout/gear1"/>
    <dgm:cxn modelId="{15791C10-E108-4B98-9086-1A717ADC47B6}" srcId="{60A46997-80D6-44AF-BA4C-BDB32A6DD08B}" destId="{E79A1961-A7EC-4F96-9EA6-FB29B5DEFB18}" srcOrd="0" destOrd="0" parTransId="{EBC2E018-CAB8-4223-99A6-9320F533C2B7}" sibTransId="{6BDD1D53-9D8D-40D9-A69B-1F138CDB62AD}"/>
    <dgm:cxn modelId="{05A3ED0E-8D34-47D9-AA1A-0AD462434EB4}" type="presOf" srcId="{E79A1961-A7EC-4F96-9EA6-FB29B5DEFB18}" destId="{DBF3699C-DE18-4145-B0C1-73E600CCB243}" srcOrd="2" destOrd="0" presId="urn:microsoft.com/office/officeart/2005/8/layout/gear1"/>
    <dgm:cxn modelId="{CD247B88-03E3-4B26-B912-A1C47A58D38D}" type="presOf" srcId="{6BDD1D53-9D8D-40D9-A69B-1F138CDB62AD}" destId="{30DE1080-34DA-423B-990E-11F4436E715F}" srcOrd="0" destOrd="0" presId="urn:microsoft.com/office/officeart/2005/8/layout/gear1"/>
    <dgm:cxn modelId="{DB7CE415-511C-4126-A08D-416C9010CB2E}" type="presOf" srcId="{064A0C7B-30C5-45E5-9671-64EA7D7F0C0F}" destId="{78239C87-01FC-48F5-B5F6-D9BE005C7D24}" srcOrd="0" destOrd="0" presId="urn:microsoft.com/office/officeart/2005/8/layout/gear1"/>
    <dgm:cxn modelId="{30182051-2626-480E-83C8-8A41C8DE11FB}" type="presOf" srcId="{F2A11064-C735-46D5-9131-128B0B717C5C}" destId="{D1798368-B390-49EA-803B-86AF306CD1D0}" srcOrd="0" destOrd="0" presId="urn:microsoft.com/office/officeart/2005/8/layout/gear1"/>
    <dgm:cxn modelId="{E3A2D41F-6E34-41BE-9781-9ACC3FE04743}" type="presOf" srcId="{F2A11064-C735-46D5-9131-128B0B717C5C}" destId="{DA9D5922-071C-4E33-A939-D6E633A9E9BF}" srcOrd="2" destOrd="0" presId="urn:microsoft.com/office/officeart/2005/8/layout/gear1"/>
    <dgm:cxn modelId="{3F34B75C-265F-40B4-99AE-919299F2294C}" type="presOf" srcId="{02D2150B-C37E-4F5F-ABBC-A058D25BA7D8}" destId="{FD38B52C-E660-440E-90D0-23C9689CA33A}" srcOrd="0" destOrd="0" presId="urn:microsoft.com/office/officeart/2005/8/layout/gear1"/>
    <dgm:cxn modelId="{216FD290-3B80-4165-A9BA-E0A6FEA5E176}" type="presOf" srcId="{E79A1961-A7EC-4F96-9EA6-FB29B5DEFB18}" destId="{A42C6297-8E1B-417C-9E35-75A6518F801B}" srcOrd="0" destOrd="0" presId="urn:microsoft.com/office/officeart/2005/8/layout/gear1"/>
    <dgm:cxn modelId="{E222F75C-FAE5-41F5-8653-6A47864C4A5A}" type="presOf" srcId="{60A46997-80D6-44AF-BA4C-BDB32A6DD08B}" destId="{BFC67A41-A57C-442B-901F-29C8F8A3CF25}" srcOrd="0" destOrd="0" presId="urn:microsoft.com/office/officeart/2005/8/layout/gear1"/>
    <dgm:cxn modelId="{4DE92DC6-A3E5-4EB9-8ABC-1641660F529F}" srcId="{60A46997-80D6-44AF-BA4C-BDB32A6DD08B}" destId="{89A0BC88-992B-457C-83BA-A37E1C7A1911}" srcOrd="1" destOrd="0" parTransId="{4627964E-76DC-4858-9135-E2471CD5D680}" sibTransId="{02D2150B-C37E-4F5F-ABBC-A058D25BA7D8}"/>
    <dgm:cxn modelId="{9BC792AE-DC80-43B4-A106-64E744DBE53B}" type="presOf" srcId="{89A0BC88-992B-457C-83BA-A37E1C7A1911}" destId="{EEFF6676-77E5-43A4-A883-C869632406E9}" srcOrd="0" destOrd="0" presId="urn:microsoft.com/office/officeart/2005/8/layout/gear1"/>
    <dgm:cxn modelId="{343D456E-A2F5-42B3-9CBF-A8AB3A317C50}" type="presParOf" srcId="{BFC67A41-A57C-442B-901F-29C8F8A3CF25}" destId="{A42C6297-8E1B-417C-9E35-75A6518F801B}" srcOrd="0" destOrd="0" presId="urn:microsoft.com/office/officeart/2005/8/layout/gear1"/>
    <dgm:cxn modelId="{2C4ACE50-84E4-4957-B50C-5005AD383742}" type="presParOf" srcId="{BFC67A41-A57C-442B-901F-29C8F8A3CF25}" destId="{0143DB5F-018C-4DE2-A655-9643BF5BD27C}" srcOrd="1" destOrd="0" presId="urn:microsoft.com/office/officeart/2005/8/layout/gear1"/>
    <dgm:cxn modelId="{23F33E36-0D3D-4BB9-AAFC-B12F5D72C99A}" type="presParOf" srcId="{BFC67A41-A57C-442B-901F-29C8F8A3CF25}" destId="{DBF3699C-DE18-4145-B0C1-73E600CCB243}" srcOrd="2" destOrd="0" presId="urn:microsoft.com/office/officeart/2005/8/layout/gear1"/>
    <dgm:cxn modelId="{ED03E4ED-9AAA-4FD0-88A2-51EDFB2BA7A4}" type="presParOf" srcId="{BFC67A41-A57C-442B-901F-29C8F8A3CF25}" destId="{EEFF6676-77E5-43A4-A883-C869632406E9}" srcOrd="3" destOrd="0" presId="urn:microsoft.com/office/officeart/2005/8/layout/gear1"/>
    <dgm:cxn modelId="{D45DBC8A-3067-4C44-A167-C35056919257}" type="presParOf" srcId="{BFC67A41-A57C-442B-901F-29C8F8A3CF25}" destId="{B9395400-14B7-4E15-BF81-90E8D3AC15B6}" srcOrd="4" destOrd="0" presId="urn:microsoft.com/office/officeart/2005/8/layout/gear1"/>
    <dgm:cxn modelId="{77890FF2-C442-4AF9-8E7F-CA22D0483ED2}" type="presParOf" srcId="{BFC67A41-A57C-442B-901F-29C8F8A3CF25}" destId="{7D452893-64D1-41E6-B0F0-D9CAE3AC1553}" srcOrd="5" destOrd="0" presId="urn:microsoft.com/office/officeart/2005/8/layout/gear1"/>
    <dgm:cxn modelId="{6C01EDD5-99DC-45B7-A4BD-ED01B414F7FF}" type="presParOf" srcId="{BFC67A41-A57C-442B-901F-29C8F8A3CF25}" destId="{D1798368-B390-49EA-803B-86AF306CD1D0}" srcOrd="6" destOrd="0" presId="urn:microsoft.com/office/officeart/2005/8/layout/gear1"/>
    <dgm:cxn modelId="{0D5628B8-99FB-4DEF-94F4-A5501F9EC51D}" type="presParOf" srcId="{BFC67A41-A57C-442B-901F-29C8F8A3CF25}" destId="{03A9A5CF-CDD2-44A6-8AEC-A06E1D04A7C6}" srcOrd="7" destOrd="0" presId="urn:microsoft.com/office/officeart/2005/8/layout/gear1"/>
    <dgm:cxn modelId="{FC4F464E-4D75-45E6-B026-89FAB0E7C3F6}" type="presParOf" srcId="{BFC67A41-A57C-442B-901F-29C8F8A3CF25}" destId="{DA9D5922-071C-4E33-A939-D6E633A9E9BF}" srcOrd="8" destOrd="0" presId="urn:microsoft.com/office/officeart/2005/8/layout/gear1"/>
    <dgm:cxn modelId="{CA4B4C35-D85E-4D64-B3B0-76D99193C18F}" type="presParOf" srcId="{BFC67A41-A57C-442B-901F-29C8F8A3CF25}" destId="{3625A713-49B9-483F-98C3-049C5417DE4E}" srcOrd="9" destOrd="0" presId="urn:microsoft.com/office/officeart/2005/8/layout/gear1"/>
    <dgm:cxn modelId="{8091CA63-7415-46CA-AF0E-091424311C9F}" type="presParOf" srcId="{BFC67A41-A57C-442B-901F-29C8F8A3CF25}" destId="{30DE1080-34DA-423B-990E-11F4436E715F}" srcOrd="10" destOrd="0" presId="urn:microsoft.com/office/officeart/2005/8/layout/gear1"/>
    <dgm:cxn modelId="{39B88301-0BD7-4A66-9CE4-9A397BC2AECA}" type="presParOf" srcId="{BFC67A41-A57C-442B-901F-29C8F8A3CF25}" destId="{FD38B52C-E660-440E-90D0-23C9689CA33A}" srcOrd="11" destOrd="0" presId="urn:microsoft.com/office/officeart/2005/8/layout/gear1"/>
    <dgm:cxn modelId="{34824B41-6BDF-4A7B-BB32-5262C7F46E6E}" type="presParOf" srcId="{BFC67A41-A57C-442B-901F-29C8F8A3CF25}" destId="{78239C87-01FC-48F5-B5F6-D9BE005C7D24}" srcOrd="12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2C6297-8E1B-417C-9E35-75A6518F801B}">
      <dsp:nvSpPr>
        <dsp:cNvPr id="0" name=""/>
        <dsp:cNvSpPr/>
      </dsp:nvSpPr>
      <dsp:spPr>
        <a:xfrm>
          <a:off x="3978006" y="1984429"/>
          <a:ext cx="2921558" cy="3063199"/>
        </a:xfrm>
        <a:prstGeom prst="gear9">
          <a:avLst/>
        </a:prstGeom>
        <a:gradFill rotWithShape="1">
          <a:gsLst>
            <a:gs pos="0">
              <a:schemeClr val="accent6">
                <a:lumMod val="110000"/>
                <a:satMod val="105000"/>
                <a:tint val="67000"/>
              </a:schemeClr>
            </a:gs>
            <a:gs pos="50000">
              <a:schemeClr val="accent6">
                <a:lumMod val="105000"/>
                <a:satMod val="103000"/>
                <a:tint val="73000"/>
              </a:schemeClr>
            </a:gs>
            <a:gs pos="100000">
              <a:schemeClr val="accent6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6"/>
          </a:solidFill>
          <a:prstDash val="solid"/>
          <a:miter lim="800000"/>
        </a:ln>
        <a:effectLst/>
      </dsp:spPr>
      <dsp:style>
        <a:lnRef idx="1">
          <a:schemeClr val="accent6"/>
        </a:lnRef>
        <a:fillRef idx="2">
          <a:schemeClr val="accent6"/>
        </a:fillRef>
        <a:effectRef idx="1">
          <a:schemeClr val="accent6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Inicio </a:t>
          </a: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de trabajo de investigación</a:t>
          </a:r>
        </a:p>
      </dsp:txBody>
      <dsp:txXfrm>
        <a:off x="4565369" y="2692558"/>
        <a:ext cx="1746832" cy="1592749"/>
      </dsp:txXfrm>
    </dsp:sp>
    <dsp:sp modelId="{EEFF6676-77E5-43A4-A883-C869632406E9}">
      <dsp:nvSpPr>
        <dsp:cNvPr id="0" name=""/>
        <dsp:cNvSpPr/>
      </dsp:nvSpPr>
      <dsp:spPr>
        <a:xfrm>
          <a:off x="1669562" y="1276679"/>
          <a:ext cx="2414755" cy="2492498"/>
        </a:xfrm>
        <a:prstGeom prst="gear6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Revisión </a:t>
          </a: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bibliográfica </a:t>
          </a:r>
        </a:p>
      </dsp:txBody>
      <dsp:txXfrm>
        <a:off x="2277484" y="1899745"/>
        <a:ext cx="1198911" cy="1246366"/>
      </dsp:txXfrm>
    </dsp:sp>
    <dsp:sp modelId="{D1798368-B390-49EA-803B-86AF306CD1D0}">
      <dsp:nvSpPr>
        <dsp:cNvPr id="0" name=""/>
        <dsp:cNvSpPr/>
      </dsp:nvSpPr>
      <dsp:spPr>
        <a:xfrm rot="20700000">
          <a:off x="3662126" y="37437"/>
          <a:ext cx="2157067" cy="2258122"/>
        </a:xfrm>
        <a:prstGeom prst="gear6">
          <a:avLst/>
        </a:prstGeom>
        <a:gradFill rotWithShape="1">
          <a:gsLst>
            <a:gs pos="0">
              <a:schemeClr val="accent4">
                <a:lumMod val="110000"/>
                <a:satMod val="105000"/>
                <a:tint val="67000"/>
              </a:schemeClr>
            </a:gs>
            <a:gs pos="50000">
              <a:schemeClr val="accent4">
                <a:lumMod val="105000"/>
                <a:satMod val="103000"/>
                <a:tint val="73000"/>
              </a:schemeClr>
            </a:gs>
            <a:gs pos="100000">
              <a:schemeClr val="accent4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2">
          <a:schemeClr val="accent4"/>
        </a:fillRef>
        <a:effectRef idx="1">
          <a:schemeClr val="accent4"/>
        </a:effectRef>
        <a:fontRef idx="minor">
          <a:schemeClr val="dk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b="1" kern="1200" dirty="0" smtClean="0">
            <a:latin typeface="Arial" panose="020B0604020202020204" pitchFamily="34" charset="0"/>
            <a:cs typeface="Arial" panose="020B0604020202020204" pitchFamily="34" charset="0"/>
          </a:endParaRP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400" b="1" kern="1200" dirty="0" smtClean="0">
              <a:latin typeface="Arial" panose="020B0604020202020204" pitchFamily="34" charset="0"/>
              <a:cs typeface="Arial" panose="020B0604020202020204" pitchFamily="34" charset="0"/>
            </a:rPr>
            <a:t>Delimitar </a:t>
          </a:r>
          <a:r>
            <a:rPr lang="es-ES" sz="1400" b="1" kern="1200" dirty="0">
              <a:latin typeface="Arial" panose="020B0604020202020204" pitchFamily="34" charset="0"/>
              <a:cs typeface="Arial" panose="020B0604020202020204" pitchFamily="34" charset="0"/>
            </a:rPr>
            <a:t>el tema</a:t>
          </a:r>
        </a:p>
      </dsp:txBody>
      <dsp:txXfrm rot="-20700000">
        <a:off x="4129240" y="538703"/>
        <a:ext cx="1222839" cy="1255590"/>
      </dsp:txXfrm>
    </dsp:sp>
    <dsp:sp modelId="{30DE1080-34DA-423B-990E-11F4436E715F}">
      <dsp:nvSpPr>
        <dsp:cNvPr id="0" name=""/>
        <dsp:cNvSpPr/>
      </dsp:nvSpPr>
      <dsp:spPr>
        <a:xfrm rot="399837">
          <a:off x="3659307" y="1526086"/>
          <a:ext cx="3739595" cy="3920895"/>
        </a:xfrm>
        <a:prstGeom prst="circularArrow">
          <a:avLst>
            <a:gd name="adj1" fmla="val 4687"/>
            <a:gd name="adj2" fmla="val 299029"/>
            <a:gd name="adj3" fmla="val 2529770"/>
            <a:gd name="adj4" fmla="val 15832275"/>
            <a:gd name="adj5" fmla="val 5469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38B52C-E660-440E-90D0-23C9689CA33A}">
      <dsp:nvSpPr>
        <dsp:cNvPr id="0" name=""/>
        <dsp:cNvSpPr/>
      </dsp:nvSpPr>
      <dsp:spPr>
        <a:xfrm rot="4046054" flipV="1">
          <a:off x="2893446" y="3579067"/>
          <a:ext cx="48294" cy="48294"/>
        </a:xfrm>
        <a:prstGeom prst="circularArrow">
          <a:avLst>
            <a:gd name="adj1" fmla="val 6452"/>
            <a:gd name="adj2" fmla="val 429999"/>
            <a:gd name="adj3" fmla="val 10489124"/>
            <a:gd name="adj4" fmla="val 14837806"/>
            <a:gd name="adj5" fmla="val 7527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239C87-01FC-48F5-B5F6-D9BE005C7D24}">
      <dsp:nvSpPr>
        <dsp:cNvPr id="0" name=""/>
        <dsp:cNvSpPr/>
      </dsp:nvSpPr>
      <dsp:spPr>
        <a:xfrm rot="1971401">
          <a:off x="2627684" y="277197"/>
          <a:ext cx="2813175" cy="2947453"/>
        </a:xfrm>
        <a:prstGeom prst="circularArrow">
          <a:avLst>
            <a:gd name="adj1" fmla="val 5984"/>
            <a:gd name="adj2" fmla="val 394124"/>
            <a:gd name="adj3" fmla="val 13313824"/>
            <a:gd name="adj4" fmla="val 10508221"/>
            <a:gd name="adj5" fmla="val 6981"/>
          </a:avLst>
        </a:prstGeom>
        <a:solidFill>
          <a:schemeClr val="accent6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CD2AF-FB5C-41AC-90BF-9B48457D2FD3}" type="datetimeFigureOut">
              <a:rPr lang="es-NI" smtClean="0"/>
              <a:t>26/9/2019</a:t>
            </a:fld>
            <a:endParaRPr lang="es-NI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NI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498FF9-5DFD-4705-964F-B2EC429FDDC5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82381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8A34E81-3F66-4BD2-A83B-1C63DEC7B6F7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88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9C7-89D3-45B7-9D1B-D31E62D4A12B}" type="datetimeFigureOut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26/9/2019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3CED-40B7-430E-9AF9-A4285BAED17E}" type="slidenum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20838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9C7-89D3-45B7-9D1B-D31E62D4A12B}" type="datetimeFigureOut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26/9/2019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3CED-40B7-430E-9AF9-A4285BAED17E}" type="slidenum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4944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9C7-89D3-45B7-9D1B-D31E62D4A12B}" type="datetimeFigureOut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26/9/2019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3CED-40B7-430E-9AF9-A4285BAED17E}" type="slidenum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2160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smtClean="0"/>
              <a:t>Haga clic para modificar el estilo de subtítulo del patrón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405A-E246-450C-B03C-62EF2BD52FC8}" type="datetimeFigureOut">
              <a:rPr lang="es-NI" smtClean="0"/>
              <a:t>26/9/2019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12B3-D1A9-41C4-A672-08FCEAB62AB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262059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405A-E246-450C-B03C-62EF2BD52FC8}" type="datetimeFigureOut">
              <a:rPr lang="es-NI" smtClean="0"/>
              <a:t>26/9/2019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12B3-D1A9-41C4-A672-08FCEAB62AB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39506205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405A-E246-450C-B03C-62EF2BD52FC8}" type="datetimeFigureOut">
              <a:rPr lang="es-NI" smtClean="0"/>
              <a:t>26/9/2019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12B3-D1A9-41C4-A672-08FCEAB62AB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06199596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405A-E246-450C-B03C-62EF2BD52FC8}" type="datetimeFigureOut">
              <a:rPr lang="es-NI" smtClean="0"/>
              <a:t>26/9/2019</a:t>
            </a:fld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12B3-D1A9-41C4-A672-08FCEAB62AB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842981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405A-E246-450C-B03C-62EF2BD52FC8}" type="datetimeFigureOut">
              <a:rPr lang="es-NI" smtClean="0"/>
              <a:t>26/9/2019</a:t>
            </a:fld>
            <a:endParaRPr lang="es-NI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12B3-D1A9-41C4-A672-08FCEAB62AB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8466429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405A-E246-450C-B03C-62EF2BD52FC8}" type="datetimeFigureOut">
              <a:rPr lang="es-NI" smtClean="0"/>
              <a:t>26/9/2019</a:t>
            </a:fld>
            <a:endParaRPr lang="es-NI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12B3-D1A9-41C4-A672-08FCEAB62AB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175281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405A-E246-450C-B03C-62EF2BD52FC8}" type="datetimeFigureOut">
              <a:rPr lang="es-NI" smtClean="0"/>
              <a:t>26/9/2019</a:t>
            </a:fld>
            <a:endParaRPr lang="es-NI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12B3-D1A9-41C4-A672-08FCEAB62AB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3761681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405A-E246-450C-B03C-62EF2BD52FC8}" type="datetimeFigureOut">
              <a:rPr lang="es-NI" smtClean="0"/>
              <a:t>26/9/2019</a:t>
            </a:fld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12B3-D1A9-41C4-A672-08FCEAB62AB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7970503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9C7-89D3-45B7-9D1B-D31E62D4A12B}" type="datetimeFigureOut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26/9/2019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3CED-40B7-430E-9AF9-A4285BAED17E}" type="slidenum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1637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NI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405A-E246-450C-B03C-62EF2BD52FC8}" type="datetimeFigureOut">
              <a:rPr lang="es-NI" smtClean="0"/>
              <a:t>26/9/2019</a:t>
            </a:fld>
            <a:endParaRPr lang="es-NI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12B3-D1A9-41C4-A672-08FCEAB62AB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88426190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405A-E246-450C-B03C-62EF2BD52FC8}" type="datetimeFigureOut">
              <a:rPr lang="es-NI" smtClean="0"/>
              <a:t>26/9/2019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12B3-D1A9-41C4-A672-08FCEAB62AB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7578065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BE405A-E246-450C-B03C-62EF2BD52FC8}" type="datetimeFigureOut">
              <a:rPr lang="es-NI" smtClean="0"/>
              <a:t>26/9/2019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1512B3-D1A9-41C4-A672-08FCEAB62AB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754933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9C7-89D3-45B7-9D1B-D31E62D4A12B}" type="datetimeFigureOut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26/9/2019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3CED-40B7-430E-9AF9-A4285BAED17E}" type="slidenum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22562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9C7-89D3-45B7-9D1B-D31E62D4A12B}" type="datetimeFigureOut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26/9/2019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3CED-40B7-430E-9AF9-A4285BAED17E}" type="slidenum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795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9C7-89D3-45B7-9D1B-D31E62D4A12B}" type="datetimeFigureOut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26/9/2019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3CED-40B7-430E-9AF9-A4285BAED17E}" type="slidenum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9289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9C7-89D3-45B7-9D1B-D31E62D4A12B}" type="datetimeFigureOut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26/9/2019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3CED-40B7-430E-9AF9-A4285BAED17E}" type="slidenum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35129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9C7-89D3-45B7-9D1B-D31E62D4A12B}" type="datetimeFigureOut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26/9/2019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3CED-40B7-430E-9AF9-A4285BAED17E}" type="slidenum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405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9C7-89D3-45B7-9D1B-D31E62D4A12B}" type="datetimeFigureOut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26/9/2019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3CED-40B7-430E-9AF9-A4285BAED17E}" type="slidenum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2461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NI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9B9C7-89D3-45B7-9D1B-D31E62D4A12B}" type="datetimeFigureOut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26/9/2019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C43CED-40B7-430E-9AF9-A4285BAED17E}" type="slidenum">
              <a:rPr lang="es-NI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N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6229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E405A-E246-450C-B03C-62EF2BD52FC8}" type="datetimeFigureOut">
              <a:rPr lang="es-NI" smtClean="0"/>
              <a:t>26/9/2019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512B3-D1A9-41C4-A672-08FCEAB62AB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13991600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  <p:sldLayoutId id="2147483721" r:id="rId4"/>
    <p:sldLayoutId id="2147483722" r:id="rId5"/>
    <p:sldLayoutId id="2147483723" r:id="rId6"/>
    <p:sldLayoutId id="2147483724" r:id="rId7"/>
    <p:sldLayoutId id="2147483725" r:id="rId8"/>
    <p:sldLayoutId id="2147483726" r:id="rId9"/>
    <p:sldLayoutId id="2147483727" r:id="rId10"/>
    <p:sldLayoutId id="214748372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NI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NI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BE405A-E246-450C-B03C-62EF2BD52FC8}" type="datetimeFigureOut">
              <a:rPr lang="es-NI" smtClean="0"/>
              <a:t>26/9/2019</a:t>
            </a:fld>
            <a:endParaRPr lang="es-NI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NI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1512B3-D1A9-41C4-A672-08FCEAB62ABA}" type="slidenum">
              <a:rPr lang="es-NI" smtClean="0"/>
              <a:t>‹Nº›</a:t>
            </a:fld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465909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NI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hyperlink" Target="https://www.zotero.org/support/getting_stuff_into_your_library#manually_adding_and_editing_items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4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emf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2657976" y="877459"/>
            <a:ext cx="659260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 sz="1350">
              <a:solidFill>
                <a:prstClr val="black"/>
              </a:solidFill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1301270" y="2288860"/>
            <a:ext cx="7355842" cy="8583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NI" sz="2400" dirty="0">
                <a:latin typeface="Arial" panose="020B0604020202020204" pitchFamily="34" charset="0"/>
                <a:cs typeface="Arial" panose="020B0604020202020204" pitchFamily="34" charset="0"/>
              </a:rPr>
              <a:t>USO  DE  SOFTWARE DE ADMINISTRACIÓN </a:t>
            </a:r>
            <a:r>
              <a:rPr lang="es-NI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BIBLIOGRÁFICA:</a:t>
            </a:r>
            <a:endParaRPr lang="es-N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18012" y="6322385"/>
            <a:ext cx="23439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NI" dirty="0" smtClean="0"/>
              <a:t>Managua, Agosto 2019</a:t>
            </a:r>
            <a:endParaRPr lang="es-NI" dirty="0"/>
          </a:p>
        </p:txBody>
      </p:sp>
      <p:pic>
        <p:nvPicPr>
          <p:cNvPr id="13" name="Picture 2" descr="Resultado de imagen para zoter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26" r="332" b="26549"/>
          <a:stretch/>
        </p:blipFill>
        <p:spPr bwMode="auto">
          <a:xfrm>
            <a:off x="3030912" y="3402125"/>
            <a:ext cx="3630813" cy="1096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346" y="213565"/>
            <a:ext cx="5983004" cy="1054061"/>
          </a:xfrm>
          <a:prstGeom prst="rect">
            <a:avLst/>
          </a:prstGeom>
          <a:noFill/>
        </p:spPr>
      </p:pic>
      <p:pic>
        <p:nvPicPr>
          <p:cNvPr id="8" name="Imagen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072" y="213566"/>
            <a:ext cx="2351851" cy="10540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625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8A52CE1-BD14-4E2C-954A-03B5E087ECD2}"/>
              </a:ext>
            </a:extLst>
          </p:cNvPr>
          <p:cNvSpPr/>
          <p:nvPr/>
        </p:nvSpPr>
        <p:spPr>
          <a:xfrm>
            <a:off x="318050" y="195943"/>
            <a:ext cx="2377440" cy="80989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NI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ZOTERO</a:t>
            </a:r>
            <a:endParaRPr lang="es-NI" sz="36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F5993400-E92D-4C08-B6BB-261E274577FB}"/>
              </a:ext>
            </a:extLst>
          </p:cNvPr>
          <p:cNvSpPr/>
          <p:nvPr/>
        </p:nvSpPr>
        <p:spPr>
          <a:xfrm>
            <a:off x="3091543" y="195944"/>
            <a:ext cx="5947954" cy="79683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Instalar el plug-in en FireFox</a:t>
            </a:r>
            <a:endParaRPr lang="es-N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AE0F92E9-5B64-47C4-8D44-2D184418F09F}"/>
              </a:ext>
            </a:extLst>
          </p:cNvPr>
          <p:cNvSpPr/>
          <p:nvPr/>
        </p:nvSpPr>
        <p:spPr>
          <a:xfrm>
            <a:off x="4707273" y="1431462"/>
            <a:ext cx="40634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2400" dirty="0"/>
              <a:t>Hay que abrir Chrome e ir a la  página de descarga de Zotero: www.zotero.org/download/</a:t>
            </a:r>
          </a:p>
          <a:p>
            <a:r>
              <a:rPr lang="es-MX" sz="2400" dirty="0"/>
              <a:t>Se debe hacer </a:t>
            </a:r>
            <a:r>
              <a:rPr lang="es-MX" sz="2400" dirty="0" err="1"/>
              <a:t>click</a:t>
            </a:r>
            <a:r>
              <a:rPr lang="es-MX" sz="2400" dirty="0"/>
              <a:t> en “Zotero 5.0  para </a:t>
            </a:r>
            <a:r>
              <a:rPr lang="es-MX" sz="2400" dirty="0" err="1"/>
              <a:t>windows</a:t>
            </a:r>
            <a:r>
              <a:rPr lang="es-MX" sz="2400" dirty="0"/>
              <a:t>”</a:t>
            </a:r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43CCD7E9-D27A-4461-B1A2-966F2DBBAC7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22" t="18414" r="13102" b="7930"/>
          <a:stretch/>
        </p:blipFill>
        <p:spPr bwMode="auto">
          <a:xfrm>
            <a:off x="400670" y="1418583"/>
            <a:ext cx="4286250" cy="244103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990C3475-7862-4E49-A0B0-F21E9BB75BF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073" t="38662" r="39642" b="44491"/>
          <a:stretch/>
        </p:blipFill>
        <p:spPr bwMode="auto">
          <a:xfrm>
            <a:off x="2543794" y="5565073"/>
            <a:ext cx="2028205" cy="10636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3BB1A4B-3D15-45DC-9B8D-3C8F01A025C7}"/>
              </a:ext>
            </a:extLst>
          </p:cNvPr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16" t="26561" r="32281" b="28856"/>
          <a:stretch/>
        </p:blipFill>
        <p:spPr bwMode="auto">
          <a:xfrm>
            <a:off x="6002180" y="3659926"/>
            <a:ext cx="2965300" cy="241744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5B19560-D3CC-4B3A-AC91-3EAA0D2681B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6722" t="76063" r="53125" b="605"/>
          <a:stretch/>
        </p:blipFill>
        <p:spPr>
          <a:xfrm>
            <a:off x="334343" y="4231686"/>
            <a:ext cx="2757200" cy="1333386"/>
          </a:xfrm>
          <a:prstGeom prst="rect">
            <a:avLst/>
          </a:prstGeom>
        </p:spPr>
      </p:pic>
      <p:cxnSp>
        <p:nvCxnSpPr>
          <p:cNvPr id="15" name="Conector recto de flecha 14">
            <a:extLst>
              <a:ext uri="{FF2B5EF4-FFF2-40B4-BE49-F238E27FC236}">
                <a16:creationId xmlns:a16="http://schemas.microsoft.com/office/drawing/2014/main" id="{CEB09E75-530F-4623-9EC9-673610B0F433}"/>
              </a:ext>
            </a:extLst>
          </p:cNvPr>
          <p:cNvCxnSpPr>
            <a:cxnSpLocks/>
          </p:cNvCxnSpPr>
          <p:nvPr/>
        </p:nvCxnSpPr>
        <p:spPr>
          <a:xfrm flipH="1">
            <a:off x="1073888" y="3636335"/>
            <a:ext cx="432882" cy="1446028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Elipse 17">
            <a:extLst>
              <a:ext uri="{FF2B5EF4-FFF2-40B4-BE49-F238E27FC236}">
                <a16:creationId xmlns:a16="http://schemas.microsoft.com/office/drawing/2014/main" id="{2B2FC3E3-9AC6-4745-9D2B-710B9AAC27BE}"/>
              </a:ext>
            </a:extLst>
          </p:cNvPr>
          <p:cNvSpPr/>
          <p:nvPr/>
        </p:nvSpPr>
        <p:spPr>
          <a:xfrm>
            <a:off x="1506770" y="4285424"/>
            <a:ext cx="524049" cy="257359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C33B5B5D-14E5-4259-8C4B-1A933BBEB1EB}"/>
              </a:ext>
            </a:extLst>
          </p:cNvPr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196" t="24664" r="32275" b="31212"/>
          <a:stretch/>
        </p:blipFill>
        <p:spPr bwMode="auto">
          <a:xfrm>
            <a:off x="4571999" y="4529824"/>
            <a:ext cx="2167004" cy="181918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9" name="Elipse 18">
            <a:extLst>
              <a:ext uri="{FF2B5EF4-FFF2-40B4-BE49-F238E27FC236}">
                <a16:creationId xmlns:a16="http://schemas.microsoft.com/office/drawing/2014/main" id="{A86E5B13-3A15-4B1C-A55E-100260176FAD}"/>
              </a:ext>
            </a:extLst>
          </p:cNvPr>
          <p:cNvSpPr/>
          <p:nvPr/>
        </p:nvSpPr>
        <p:spPr>
          <a:xfrm>
            <a:off x="5803495" y="6138028"/>
            <a:ext cx="524049" cy="257359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20" name="Elipse 19">
            <a:extLst>
              <a:ext uri="{FF2B5EF4-FFF2-40B4-BE49-F238E27FC236}">
                <a16:creationId xmlns:a16="http://schemas.microsoft.com/office/drawing/2014/main" id="{ACEC24BE-CDCD-4CF1-9D8E-24336EB51FBD}"/>
              </a:ext>
            </a:extLst>
          </p:cNvPr>
          <p:cNvSpPr/>
          <p:nvPr/>
        </p:nvSpPr>
        <p:spPr>
          <a:xfrm>
            <a:off x="7885893" y="5706951"/>
            <a:ext cx="524049" cy="257359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120963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C498BF3B-CF7E-4976-85DE-AE07E67BBFD6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79" t="17810" r="13783" b="5515"/>
          <a:stretch/>
        </p:blipFill>
        <p:spPr bwMode="auto">
          <a:xfrm>
            <a:off x="513702" y="1383642"/>
            <a:ext cx="3598566" cy="27630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5D5CEDE2-572A-43C8-B1D7-44A8B07DEA5D}"/>
              </a:ext>
            </a:extLst>
          </p:cNvPr>
          <p:cNvSpPr/>
          <p:nvPr/>
        </p:nvSpPr>
        <p:spPr>
          <a:xfrm>
            <a:off x="318050" y="195943"/>
            <a:ext cx="2377440" cy="80989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NI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ZOTERO</a:t>
            </a:r>
            <a:endParaRPr lang="es-NI" sz="36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6BA157D2-B393-466B-A504-CC72E733638C}"/>
              </a:ext>
            </a:extLst>
          </p:cNvPr>
          <p:cNvSpPr/>
          <p:nvPr/>
        </p:nvSpPr>
        <p:spPr>
          <a:xfrm>
            <a:off x="3091543" y="195944"/>
            <a:ext cx="5947954" cy="79683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Instalar el plug-in en FireFox</a:t>
            </a:r>
            <a:endParaRPr lang="es-N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7216821-9A95-492E-9C1C-4B7B98E76D5C}"/>
              </a:ext>
            </a:extLst>
          </p:cNvPr>
          <p:cNvSpPr/>
          <p:nvPr/>
        </p:nvSpPr>
        <p:spPr>
          <a:xfrm>
            <a:off x="4125432" y="1752168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Luego, retorne a la pantalla inicial </a:t>
            </a:r>
            <a:r>
              <a:rPr lang="es-NI" b="1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Z</a:t>
            </a:r>
            <a:r>
              <a:rPr lang="es-NI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otero</a:t>
            </a:r>
            <a:r>
              <a:rPr lang="es-NI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,  </a:t>
            </a:r>
            <a:r>
              <a:rPr lang="es-NI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donde </a:t>
            </a:r>
            <a:r>
              <a:rPr lang="es-NI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seleccione e instale </a:t>
            </a:r>
            <a:r>
              <a:rPr lang="es-NI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Zotero conector</a:t>
            </a:r>
            <a:r>
              <a:rPr lang="es-NI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lang="es-NI" dirty="0"/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396E0BA-C7E0-46B3-BD89-BAB2348CDF44}"/>
              </a:ext>
            </a:extLst>
          </p:cNvPr>
          <p:cNvSpPr/>
          <p:nvPr/>
        </p:nvSpPr>
        <p:spPr>
          <a:xfrm>
            <a:off x="409490" y="4906088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NI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Una vez que selecciones </a:t>
            </a:r>
            <a:r>
              <a:rPr lang="es-NI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Zotero </a:t>
            </a:r>
            <a:r>
              <a:rPr lang="es-NI" b="1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Connector</a:t>
            </a:r>
            <a:r>
              <a:rPr lang="es-NI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te </a:t>
            </a:r>
            <a:r>
              <a:rPr lang="es-NI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presenta </a:t>
            </a:r>
            <a:r>
              <a:rPr lang="es-NI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la siguiente pantalla, busque en la parte inferior la opción </a:t>
            </a:r>
            <a:r>
              <a:rPr lang="es-NI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Añadir a Chrome.</a:t>
            </a:r>
            <a:endParaRPr lang="es-NI" dirty="0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8E6FB63B-F05A-4C59-BBFB-B44077067DFA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92" t="17508" r="12423" b="5213"/>
          <a:stretch/>
        </p:blipFill>
        <p:spPr bwMode="auto">
          <a:xfrm>
            <a:off x="5488777" y="4395898"/>
            <a:ext cx="3208655" cy="24574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8DF75EC9-0A10-405D-A751-3D0BC7DF060F}"/>
              </a:ext>
            </a:extLst>
          </p:cNvPr>
          <p:cNvPicPr/>
          <p:nvPr/>
        </p:nvPicPr>
        <p:blipFill rotWithShape="1">
          <a:blip r:embed="rId4"/>
          <a:srcRect l="11328" t="16790" r="12917" b="3877"/>
          <a:stretch/>
        </p:blipFill>
        <p:spPr bwMode="auto">
          <a:xfrm>
            <a:off x="5488777" y="3310629"/>
            <a:ext cx="2315521" cy="231399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2" name="Elipse 11">
            <a:extLst>
              <a:ext uri="{FF2B5EF4-FFF2-40B4-BE49-F238E27FC236}">
                <a16:creationId xmlns:a16="http://schemas.microsoft.com/office/drawing/2014/main" id="{15F47964-E3E8-4F87-B0E1-2CDCCAB3BACA}"/>
              </a:ext>
            </a:extLst>
          </p:cNvPr>
          <p:cNvSpPr/>
          <p:nvPr/>
        </p:nvSpPr>
        <p:spPr>
          <a:xfrm>
            <a:off x="6646537" y="6148950"/>
            <a:ext cx="838784" cy="43260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13" name="Rectángulo 12">
            <a:extLst>
              <a:ext uri="{FF2B5EF4-FFF2-40B4-BE49-F238E27FC236}">
                <a16:creationId xmlns:a16="http://schemas.microsoft.com/office/drawing/2014/main" id="{3227CF32-CE7B-430C-A8E4-F078C3C64D0A}"/>
              </a:ext>
            </a:extLst>
          </p:cNvPr>
          <p:cNvSpPr/>
          <p:nvPr/>
        </p:nvSpPr>
        <p:spPr>
          <a:xfrm>
            <a:off x="1087377" y="3530009"/>
            <a:ext cx="2612753" cy="23391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258098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>
            <a:extLst>
              <a:ext uri="{FF2B5EF4-FFF2-40B4-BE49-F238E27FC236}">
                <a16:creationId xmlns:a16="http://schemas.microsoft.com/office/drawing/2014/main" id="{6AED2367-1FD3-440C-B148-106536E2416E}"/>
              </a:ext>
            </a:extLst>
          </p:cNvPr>
          <p:cNvSpPr/>
          <p:nvPr/>
        </p:nvSpPr>
        <p:spPr>
          <a:xfrm>
            <a:off x="4189228" y="2021037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NI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Aparecerá la siguiente notificación o submenú, donde seleccionará “</a:t>
            </a:r>
            <a:r>
              <a:rPr lang="es-NI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añadir extensión</a:t>
            </a:r>
            <a:r>
              <a:rPr lang="es-NI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”</a:t>
            </a:r>
            <a:endParaRPr lang="es-NI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1D901E56-E1C8-4CFC-A7AA-26B466FF991D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72" t="8754" r="12593" b="6722"/>
          <a:stretch/>
        </p:blipFill>
        <p:spPr bwMode="auto">
          <a:xfrm>
            <a:off x="607828" y="1489409"/>
            <a:ext cx="3505200" cy="21907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4776CED6-78E6-46C1-ADC0-4617072F677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74" t="3321" r="11406" b="5514"/>
          <a:stretch/>
        </p:blipFill>
        <p:spPr bwMode="auto">
          <a:xfrm>
            <a:off x="4912242" y="3524693"/>
            <a:ext cx="3777548" cy="29292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Rectángulo 6">
            <a:extLst>
              <a:ext uri="{FF2B5EF4-FFF2-40B4-BE49-F238E27FC236}">
                <a16:creationId xmlns:a16="http://schemas.microsoft.com/office/drawing/2014/main" id="{A6F3354D-C77C-498E-9693-42EFE89BE092}"/>
              </a:ext>
            </a:extLst>
          </p:cNvPr>
          <p:cNvSpPr/>
          <p:nvPr/>
        </p:nvSpPr>
        <p:spPr>
          <a:xfrm>
            <a:off x="340242" y="4241271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NI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Se deberá añadir un icono en la parte superior de la pantalla que indicará “</a:t>
            </a:r>
            <a:r>
              <a:rPr lang="es-NI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activar</a:t>
            </a:r>
            <a:r>
              <a:rPr lang="es-NI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  <a:r>
              <a:rPr lang="es-NI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sincronización</a:t>
            </a:r>
            <a:r>
              <a:rPr lang="es-NI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” entre la aplicación Zotero y el navegador, con esto ya estarán instalada la aplicaciones a utilizar</a:t>
            </a:r>
            <a:endParaRPr lang="es-NI" dirty="0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69EBC4A9-AABB-4DB6-BD52-8BA33E5E17AE}"/>
              </a:ext>
            </a:extLst>
          </p:cNvPr>
          <p:cNvSpPr/>
          <p:nvPr/>
        </p:nvSpPr>
        <p:spPr>
          <a:xfrm>
            <a:off x="2262354" y="2021037"/>
            <a:ext cx="884883" cy="233065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20AD2BE4-F063-43F5-A5D6-CC542C64BA3D}"/>
              </a:ext>
            </a:extLst>
          </p:cNvPr>
          <p:cNvSpPr/>
          <p:nvPr/>
        </p:nvSpPr>
        <p:spPr>
          <a:xfrm>
            <a:off x="7167507" y="4756263"/>
            <a:ext cx="884883" cy="233065"/>
          </a:xfrm>
          <a:prstGeom prst="ellipse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E7674D7A-76A3-43E7-B7AC-D08D254D25C6}"/>
              </a:ext>
            </a:extLst>
          </p:cNvPr>
          <p:cNvSpPr/>
          <p:nvPr/>
        </p:nvSpPr>
        <p:spPr>
          <a:xfrm>
            <a:off x="318050" y="195943"/>
            <a:ext cx="2377440" cy="80989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NI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ZOTERO</a:t>
            </a:r>
            <a:endParaRPr lang="es-NI" sz="3600" dirty="0"/>
          </a:p>
        </p:txBody>
      </p:sp>
      <p:sp>
        <p:nvSpPr>
          <p:cNvPr id="11" name="Rectángulo 10">
            <a:extLst>
              <a:ext uri="{FF2B5EF4-FFF2-40B4-BE49-F238E27FC236}">
                <a16:creationId xmlns:a16="http://schemas.microsoft.com/office/drawing/2014/main" id="{6E2A4488-7189-4FC1-8C17-191A38D9FE3C}"/>
              </a:ext>
            </a:extLst>
          </p:cNvPr>
          <p:cNvSpPr/>
          <p:nvPr/>
        </p:nvSpPr>
        <p:spPr>
          <a:xfrm>
            <a:off x="3091543" y="195944"/>
            <a:ext cx="5947954" cy="79683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v-SE" sz="3200" dirty="0">
                <a:latin typeface="Arial" panose="020B0604020202020204" pitchFamily="34" charset="0"/>
                <a:cs typeface="Arial" panose="020B0604020202020204" pitchFamily="34" charset="0"/>
              </a:rPr>
              <a:t>Instalar el plug-in en FireFox</a:t>
            </a:r>
            <a:endParaRPr lang="es-N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6524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>
            <a:extLst>
              <a:ext uri="{FF2B5EF4-FFF2-40B4-BE49-F238E27FC236}">
                <a16:creationId xmlns:a16="http://schemas.microsoft.com/office/drawing/2014/main" id="{9854F58E-4D05-41B7-82A7-4EC76A55293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7441" t="7600" r="25117" b="8418"/>
          <a:stretch/>
        </p:blipFill>
        <p:spPr>
          <a:xfrm>
            <a:off x="3107421" y="1260948"/>
            <a:ext cx="3046460" cy="337052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DB6F1E51-E3EB-4AC8-A9C9-B46FD8CC733E}"/>
              </a:ext>
            </a:extLst>
          </p:cNvPr>
          <p:cNvSpPr/>
          <p:nvPr/>
        </p:nvSpPr>
        <p:spPr>
          <a:xfrm>
            <a:off x="318050" y="195943"/>
            <a:ext cx="2377440" cy="80989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NI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ZOTERO</a:t>
            </a:r>
            <a:endParaRPr lang="es-NI" sz="36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B99EC881-B721-4DC2-8AE0-11A9FA14EABE}"/>
              </a:ext>
            </a:extLst>
          </p:cNvPr>
          <p:cNvSpPr/>
          <p:nvPr/>
        </p:nvSpPr>
        <p:spPr>
          <a:xfrm>
            <a:off x="3091543" y="195944"/>
            <a:ext cx="5947954" cy="79683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Inscribir una cuenta en Zotero</a:t>
            </a:r>
            <a:endParaRPr lang="es-N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F000DE4-50A8-492D-917A-0517B0E6FDE4}"/>
              </a:ext>
            </a:extLst>
          </p:cNvPr>
          <p:cNvSpPr/>
          <p:nvPr/>
        </p:nvSpPr>
        <p:spPr>
          <a:xfrm>
            <a:off x="6366575" y="1540330"/>
            <a:ext cx="260494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sz="2000" dirty="0">
                <a:latin typeface="Arial" panose="020B0604020202020204" pitchFamily="34" charset="0"/>
                <a:ea typeface="Calibri" panose="020F0502020204030204" pitchFamily="34" charset="0"/>
              </a:rPr>
              <a:t>Retornar a la aplicación Zotero, registrarse llenando los campos </a:t>
            </a:r>
            <a:endParaRPr lang="es-NI" sz="2800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8E16E396-E804-4030-8302-D607DCCCB61C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39" b="9775"/>
          <a:stretch/>
        </p:blipFill>
        <p:spPr>
          <a:xfrm>
            <a:off x="288404" y="1275908"/>
            <a:ext cx="3465284" cy="2626242"/>
          </a:xfrm>
          <a:prstGeom prst="rect">
            <a:avLst/>
          </a:prstGeom>
        </p:spPr>
      </p:pic>
      <p:sp>
        <p:nvSpPr>
          <p:cNvPr id="8" name="Elipse 7">
            <a:extLst>
              <a:ext uri="{FF2B5EF4-FFF2-40B4-BE49-F238E27FC236}">
                <a16:creationId xmlns:a16="http://schemas.microsoft.com/office/drawing/2014/main" id="{286BE141-9C97-4CBC-A84B-5BD96F7352D1}"/>
              </a:ext>
            </a:extLst>
          </p:cNvPr>
          <p:cNvSpPr/>
          <p:nvPr/>
        </p:nvSpPr>
        <p:spPr>
          <a:xfrm>
            <a:off x="3320115" y="1540330"/>
            <a:ext cx="400551" cy="194894"/>
          </a:xfrm>
          <a:prstGeom prst="ellipse">
            <a:avLst/>
          </a:prstGeom>
          <a:noFill/>
          <a:ln w="25400" cap="flat" cmpd="sng" algn="ctr">
            <a:solidFill>
              <a:srgbClr val="C00000"/>
            </a:solidFill>
            <a:prstDash val="solid"/>
          </a:ln>
          <a:effectLst/>
        </p:spPr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NI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5908A7D2-F344-49B7-A15C-5228186A7B5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930" t="7600" r="16744" b="11954"/>
          <a:stretch/>
        </p:blipFill>
        <p:spPr>
          <a:xfrm>
            <a:off x="5577294" y="4286072"/>
            <a:ext cx="3181533" cy="2375984"/>
          </a:xfrm>
          <a:prstGeom prst="rect">
            <a:avLst/>
          </a:prstGeom>
        </p:spPr>
      </p:pic>
      <p:sp>
        <p:nvSpPr>
          <p:cNvPr id="12" name="Rectángulo 11">
            <a:extLst>
              <a:ext uri="{FF2B5EF4-FFF2-40B4-BE49-F238E27FC236}">
                <a16:creationId xmlns:a16="http://schemas.microsoft.com/office/drawing/2014/main" id="{23B65311-140F-4DA4-9646-A792E42D1A19}"/>
              </a:ext>
            </a:extLst>
          </p:cNvPr>
          <p:cNvSpPr/>
          <p:nvPr/>
        </p:nvSpPr>
        <p:spPr>
          <a:xfrm>
            <a:off x="1587473" y="5053212"/>
            <a:ext cx="346528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sz="2000" dirty="0">
                <a:latin typeface="Arial" panose="020B0604020202020204" pitchFamily="34" charset="0"/>
                <a:ea typeface="Calibri" panose="020F0502020204030204" pitchFamily="34" charset="0"/>
              </a:rPr>
              <a:t>Regrese a la primera pantalla e inicie sesión con su usuario o correo y contraseña</a:t>
            </a:r>
            <a:endParaRPr lang="es-NI" sz="2800" dirty="0"/>
          </a:p>
        </p:txBody>
      </p:sp>
      <p:cxnSp>
        <p:nvCxnSpPr>
          <p:cNvPr id="3" name="Conector recto de flecha 2"/>
          <p:cNvCxnSpPr>
            <a:endCxn id="8" idx="5"/>
          </p:cNvCxnSpPr>
          <p:nvPr/>
        </p:nvCxnSpPr>
        <p:spPr>
          <a:xfrm flipH="1" flipV="1">
            <a:off x="3662007" y="1706682"/>
            <a:ext cx="2833766" cy="28542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ector recto de flecha 12"/>
          <p:cNvCxnSpPr/>
          <p:nvPr/>
        </p:nvCxnSpPr>
        <p:spPr>
          <a:xfrm flipH="1">
            <a:off x="5262465" y="2368402"/>
            <a:ext cx="1233308" cy="381200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ector recto de flecha 17"/>
          <p:cNvCxnSpPr/>
          <p:nvPr/>
        </p:nvCxnSpPr>
        <p:spPr>
          <a:xfrm flipV="1">
            <a:off x="4058816" y="5714931"/>
            <a:ext cx="1518478" cy="154024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768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B6F1E51-E3EB-4AC8-A9C9-B46FD8CC733E}"/>
              </a:ext>
            </a:extLst>
          </p:cNvPr>
          <p:cNvSpPr/>
          <p:nvPr/>
        </p:nvSpPr>
        <p:spPr>
          <a:xfrm>
            <a:off x="318050" y="195943"/>
            <a:ext cx="2377440" cy="80989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NI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ZOTERO</a:t>
            </a:r>
            <a:endParaRPr lang="es-NI" sz="36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99EC881-B721-4DC2-8AE0-11A9FA14EABE}"/>
              </a:ext>
            </a:extLst>
          </p:cNvPr>
          <p:cNvSpPr/>
          <p:nvPr/>
        </p:nvSpPr>
        <p:spPr>
          <a:xfrm>
            <a:off x="3091543" y="195944"/>
            <a:ext cx="5947954" cy="79683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Aplicación, Estructura y Funcionamiento de Zotero.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71" r="3258" b="9848"/>
          <a:stretch/>
        </p:blipFill>
        <p:spPr bwMode="auto">
          <a:xfrm>
            <a:off x="542245" y="1322803"/>
            <a:ext cx="3546429" cy="2252847"/>
          </a:xfrm>
          <a:prstGeom prst="rect">
            <a:avLst/>
          </a:prstGeom>
          <a:ln w="19050"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8" name="Elipse 7"/>
          <p:cNvSpPr/>
          <p:nvPr/>
        </p:nvSpPr>
        <p:spPr>
          <a:xfrm>
            <a:off x="1879089" y="1273882"/>
            <a:ext cx="787262" cy="943533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s-NI"/>
          </a:p>
        </p:txBody>
      </p:sp>
      <p:pic>
        <p:nvPicPr>
          <p:cNvPr id="9" name="Imagen 8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r="281" b="38228"/>
          <a:stretch/>
        </p:blipFill>
        <p:spPr>
          <a:xfrm>
            <a:off x="4454434" y="1128225"/>
            <a:ext cx="4415246" cy="2385704"/>
          </a:xfrm>
          <a:prstGeom prst="rect">
            <a:avLst/>
          </a:prstGeom>
          <a:ln w="28575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pic>
      <p:grpSp>
        <p:nvGrpSpPr>
          <p:cNvPr id="23" name="Grupo 22"/>
          <p:cNvGrpSpPr/>
          <p:nvPr/>
        </p:nvGrpSpPr>
        <p:grpSpPr>
          <a:xfrm>
            <a:off x="318050" y="3830474"/>
            <a:ext cx="8551630" cy="2838920"/>
            <a:chOff x="318050" y="3830474"/>
            <a:chExt cx="8551630" cy="2838920"/>
          </a:xfrm>
        </p:grpSpPr>
        <p:pic>
          <p:nvPicPr>
            <p:cNvPr id="11" name="Imagen 10"/>
            <p:cNvPicPr/>
            <p:nvPr/>
          </p:nvPicPr>
          <p:blipFill rotWithShape="1">
            <a:blip r:embed="rId4"/>
            <a:srcRect l="1" t="2766" r="62659" b="91520"/>
            <a:stretch/>
          </p:blipFill>
          <p:spPr bwMode="auto">
            <a:xfrm>
              <a:off x="766031" y="4683107"/>
              <a:ext cx="8103649" cy="1305968"/>
            </a:xfrm>
            <a:prstGeom prst="rect">
              <a:avLst/>
            </a:prstGeom>
            <a:ln w="19050">
              <a:solidFill>
                <a:srgbClr val="1F497D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0" name="Llamada rectangular redondeada 9"/>
            <p:cNvSpPr/>
            <p:nvPr/>
          </p:nvSpPr>
          <p:spPr>
            <a:xfrm>
              <a:off x="318050" y="4033516"/>
              <a:ext cx="1188720" cy="627017"/>
            </a:xfrm>
            <a:prstGeom prst="wedgeRoundRectCallout">
              <a:avLst>
                <a:gd name="adj1" fmla="val -3390"/>
                <a:gd name="adj2" fmla="val 171856"/>
                <a:gd name="adj3" fmla="val 16667"/>
              </a:avLst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NI" dirty="0" smtClean="0"/>
                <a:t>Nueva colección</a:t>
              </a:r>
              <a:endParaRPr lang="es-NI" dirty="0"/>
            </a:p>
          </p:txBody>
        </p:sp>
        <p:sp>
          <p:nvSpPr>
            <p:cNvPr id="14" name="Llamada rectangular redondeada 13"/>
            <p:cNvSpPr/>
            <p:nvPr/>
          </p:nvSpPr>
          <p:spPr>
            <a:xfrm>
              <a:off x="6038530" y="6070353"/>
              <a:ext cx="1384890" cy="491949"/>
            </a:xfrm>
            <a:prstGeom prst="wedgeRoundRectCallout">
              <a:avLst>
                <a:gd name="adj1" fmla="val -53042"/>
                <a:gd name="adj2" fmla="val -124352"/>
                <a:gd name="adj3" fmla="val 16667"/>
              </a:avLst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NI" dirty="0" smtClean="0"/>
                <a:t>Añadir nota</a:t>
              </a:r>
              <a:endParaRPr lang="es-NI" dirty="0"/>
            </a:p>
          </p:txBody>
        </p:sp>
        <p:sp>
          <p:nvSpPr>
            <p:cNvPr id="15" name="Llamada rectangular redondeada 14"/>
            <p:cNvSpPr/>
            <p:nvPr/>
          </p:nvSpPr>
          <p:spPr>
            <a:xfrm>
              <a:off x="3422469" y="6124521"/>
              <a:ext cx="2145911" cy="544873"/>
            </a:xfrm>
            <a:prstGeom prst="wedgeRoundRectCallout">
              <a:avLst>
                <a:gd name="adj1" fmla="val 42773"/>
                <a:gd name="adj2" fmla="val -123698"/>
                <a:gd name="adj3" fmla="val 16667"/>
              </a:avLst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NI" dirty="0" smtClean="0"/>
                <a:t>Agregar datos automáticamente</a:t>
              </a:r>
              <a:endParaRPr lang="es-NI" dirty="0"/>
            </a:p>
          </p:txBody>
        </p:sp>
        <p:sp>
          <p:nvSpPr>
            <p:cNvPr id="16" name="Llamada rectangular redondeada 15"/>
            <p:cNvSpPr/>
            <p:nvPr/>
          </p:nvSpPr>
          <p:spPr>
            <a:xfrm>
              <a:off x="3810103" y="3830474"/>
              <a:ext cx="1516897" cy="627017"/>
            </a:xfrm>
            <a:prstGeom prst="wedgeRoundRectCallout">
              <a:avLst>
                <a:gd name="adj1" fmla="val 20435"/>
                <a:gd name="adj2" fmla="val 188148"/>
                <a:gd name="adj3" fmla="val 16667"/>
              </a:avLst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NI" dirty="0" smtClean="0"/>
                <a:t>Nueva referencia</a:t>
              </a:r>
              <a:endParaRPr lang="es-NI" dirty="0"/>
            </a:p>
          </p:txBody>
        </p:sp>
        <p:sp>
          <p:nvSpPr>
            <p:cNvPr id="17" name="Llamada rectangular redondeada 16"/>
            <p:cNvSpPr/>
            <p:nvPr/>
          </p:nvSpPr>
          <p:spPr>
            <a:xfrm>
              <a:off x="6393716" y="3984317"/>
              <a:ext cx="1188720" cy="627017"/>
            </a:xfrm>
            <a:prstGeom prst="wedgeRoundRectCallout">
              <a:avLst>
                <a:gd name="adj1" fmla="val -32016"/>
                <a:gd name="adj2" fmla="val 161065"/>
                <a:gd name="adj3" fmla="val 16667"/>
              </a:avLst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NI" dirty="0" smtClean="0"/>
                <a:t>Adjuntar archivo</a:t>
              </a:r>
              <a:endParaRPr lang="es-NI" dirty="0"/>
            </a:p>
          </p:txBody>
        </p:sp>
        <p:sp>
          <p:nvSpPr>
            <p:cNvPr id="18" name="Llamada rectangular redondeada 17"/>
            <p:cNvSpPr/>
            <p:nvPr/>
          </p:nvSpPr>
          <p:spPr>
            <a:xfrm>
              <a:off x="7464113" y="4967800"/>
              <a:ext cx="1188720" cy="627017"/>
            </a:xfrm>
            <a:prstGeom prst="wedgeRoundRectCallout">
              <a:avLst>
                <a:gd name="adj1" fmla="val -63414"/>
                <a:gd name="adj2" fmla="val 31005"/>
                <a:gd name="adj3" fmla="val 16667"/>
              </a:avLst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NI" dirty="0" smtClean="0"/>
                <a:t>Buscar referencia</a:t>
              </a:r>
              <a:endParaRPr lang="es-NI" dirty="0"/>
            </a:p>
          </p:txBody>
        </p:sp>
        <p:sp>
          <p:nvSpPr>
            <p:cNvPr id="19" name="Llamada rectangular redondeada 18"/>
            <p:cNvSpPr/>
            <p:nvPr/>
          </p:nvSpPr>
          <p:spPr>
            <a:xfrm>
              <a:off x="768828" y="6042377"/>
              <a:ext cx="1491046" cy="519925"/>
            </a:xfrm>
            <a:prstGeom prst="wedgeRoundRectCallout">
              <a:avLst>
                <a:gd name="adj1" fmla="val 3194"/>
                <a:gd name="adj2" fmla="val -138998"/>
                <a:gd name="adj3" fmla="val 16667"/>
              </a:avLst>
            </a:prstGeom>
            <a:ln w="28575"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s-NI" dirty="0" smtClean="0"/>
                <a:t>Crear nuevo grupo</a:t>
              </a:r>
              <a:endParaRPr lang="es-NI" dirty="0"/>
            </a:p>
          </p:txBody>
        </p:sp>
      </p:grpSp>
      <p:sp>
        <p:nvSpPr>
          <p:cNvPr id="20" name="Rectángulo 19"/>
          <p:cNvSpPr/>
          <p:nvPr/>
        </p:nvSpPr>
        <p:spPr>
          <a:xfrm>
            <a:off x="4454434" y="1218393"/>
            <a:ext cx="3553097" cy="199143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cxnSp>
        <p:nvCxnSpPr>
          <p:cNvPr id="22" name="Conector recto de flecha 21"/>
          <p:cNvCxnSpPr/>
          <p:nvPr/>
        </p:nvCxnSpPr>
        <p:spPr>
          <a:xfrm flipH="1">
            <a:off x="5568380" y="1417536"/>
            <a:ext cx="336031" cy="324299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934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63" r="1949" b="5881"/>
          <a:stretch/>
        </p:blipFill>
        <p:spPr bwMode="auto">
          <a:xfrm>
            <a:off x="1219387" y="1423852"/>
            <a:ext cx="7062464" cy="4741816"/>
          </a:xfrm>
          <a:prstGeom prst="rect">
            <a:avLst/>
          </a:prstGeom>
          <a:noFill/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B6F1E51-E3EB-4AC8-A9C9-B46FD8CC733E}"/>
              </a:ext>
            </a:extLst>
          </p:cNvPr>
          <p:cNvSpPr/>
          <p:nvPr/>
        </p:nvSpPr>
        <p:spPr>
          <a:xfrm>
            <a:off x="318050" y="195943"/>
            <a:ext cx="2377440" cy="80989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NI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ZOTERO</a:t>
            </a:r>
            <a:endParaRPr lang="es-NI" sz="36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99EC881-B721-4DC2-8AE0-11A9FA14EABE}"/>
              </a:ext>
            </a:extLst>
          </p:cNvPr>
          <p:cNvSpPr/>
          <p:nvPr/>
        </p:nvSpPr>
        <p:spPr>
          <a:xfrm>
            <a:off x="3091543" y="195944"/>
            <a:ext cx="5947954" cy="79683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Aplicación, Estructura y Funcionamiento de Zotero.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423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upo 17"/>
          <p:cNvGrpSpPr/>
          <p:nvPr/>
        </p:nvGrpSpPr>
        <p:grpSpPr>
          <a:xfrm>
            <a:off x="318049" y="1736011"/>
            <a:ext cx="7952921" cy="4416595"/>
            <a:chOff x="613480" y="1852229"/>
            <a:chExt cx="7952921" cy="3412103"/>
          </a:xfrm>
        </p:grpSpPr>
        <p:pic>
          <p:nvPicPr>
            <p:cNvPr id="3" name="Imagen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3481" y="1852229"/>
              <a:ext cx="7952920" cy="3412103"/>
            </a:xfrm>
            <a:prstGeom prst="rect">
              <a:avLst/>
            </a:prstGeom>
          </p:spPr>
        </p:pic>
        <p:pic>
          <p:nvPicPr>
            <p:cNvPr id="4" name="Imagen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3480" y="2738478"/>
              <a:ext cx="2565781" cy="1970800"/>
            </a:xfrm>
            <a:prstGeom prst="rect">
              <a:avLst/>
            </a:prstGeom>
          </p:spPr>
        </p:pic>
        <p:pic>
          <p:nvPicPr>
            <p:cNvPr id="10" name="Imagen 9" descr="https://www.zotero.org/support/_media/quick_start/add_collection.png?w=15&amp;tok=c6e8d6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3481" y="2229027"/>
              <a:ext cx="588302" cy="49638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2" name="Conector recto 11"/>
            <p:cNvCxnSpPr/>
            <p:nvPr/>
          </p:nvCxnSpPr>
          <p:spPr>
            <a:xfrm flipV="1">
              <a:off x="1201783" y="2573384"/>
              <a:ext cx="2116183" cy="13063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ector recto 13"/>
            <p:cNvCxnSpPr/>
            <p:nvPr/>
          </p:nvCxnSpPr>
          <p:spPr>
            <a:xfrm flipV="1">
              <a:off x="2643388" y="2725415"/>
              <a:ext cx="1139826" cy="540722"/>
            </a:xfrm>
            <a:prstGeom prst="line">
              <a:avLst/>
            </a:prstGeom>
            <a:ln w="28575">
              <a:solidFill>
                <a:srgbClr val="92D05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Rectángulo 4">
            <a:extLst>
              <a:ext uri="{FF2B5EF4-FFF2-40B4-BE49-F238E27FC236}">
                <a16:creationId xmlns:a16="http://schemas.microsoft.com/office/drawing/2014/main" id="{DB6F1E51-E3EB-4AC8-A9C9-B46FD8CC733E}"/>
              </a:ext>
            </a:extLst>
          </p:cNvPr>
          <p:cNvSpPr/>
          <p:nvPr/>
        </p:nvSpPr>
        <p:spPr>
          <a:xfrm>
            <a:off x="318050" y="195943"/>
            <a:ext cx="2377440" cy="80989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NI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ZOTERO</a:t>
            </a:r>
            <a:endParaRPr lang="es-NI" sz="36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99EC881-B721-4DC2-8AE0-11A9FA14EABE}"/>
              </a:ext>
            </a:extLst>
          </p:cNvPr>
          <p:cNvSpPr/>
          <p:nvPr/>
        </p:nvSpPr>
        <p:spPr>
          <a:xfrm>
            <a:off x="3091543" y="195944"/>
            <a:ext cx="5947954" cy="79683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Crear nuevas carpetas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5930537" y="1551105"/>
            <a:ext cx="3108960" cy="181875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NI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 colecciones se utilizan para organizar los documentos por tema de investigación.</a:t>
            </a:r>
            <a:endParaRPr lang="es-NI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4052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B6F1E51-E3EB-4AC8-A9C9-B46FD8CC733E}"/>
              </a:ext>
            </a:extLst>
          </p:cNvPr>
          <p:cNvSpPr/>
          <p:nvPr/>
        </p:nvSpPr>
        <p:spPr>
          <a:xfrm>
            <a:off x="318050" y="195943"/>
            <a:ext cx="2377440" cy="80989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NI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ZOTERO</a:t>
            </a:r>
            <a:endParaRPr lang="es-NI" sz="36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99EC881-B721-4DC2-8AE0-11A9FA14EABE}"/>
              </a:ext>
            </a:extLst>
          </p:cNvPr>
          <p:cNvSpPr/>
          <p:nvPr/>
        </p:nvSpPr>
        <p:spPr>
          <a:xfrm>
            <a:off x="3091543" y="157308"/>
            <a:ext cx="5947954" cy="79683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Recopilar información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upo 1"/>
          <p:cNvGrpSpPr/>
          <p:nvPr/>
        </p:nvGrpSpPr>
        <p:grpSpPr>
          <a:xfrm>
            <a:off x="548640" y="1338511"/>
            <a:ext cx="2400073" cy="3198159"/>
            <a:chOff x="548640" y="1338511"/>
            <a:chExt cx="2400073" cy="3198159"/>
          </a:xfrm>
        </p:grpSpPr>
        <p:pic>
          <p:nvPicPr>
            <p:cNvPr id="11" name="Imagen 10" descr="https://www.zotero.org/support/_media/quick_start/add_item.png?w=150&amp;tok=1082ee">
              <a:hlinkClick r:id="rId2" tooltip="&quot;getting_stuff_into_your_library&quot;"/>
            </p:cNvPr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0" r="4220" b="3770"/>
            <a:stretch/>
          </p:blipFill>
          <p:spPr bwMode="auto">
            <a:xfrm>
              <a:off x="548640" y="1384663"/>
              <a:ext cx="2400073" cy="3152007"/>
            </a:xfrm>
            <a:prstGeom prst="rect">
              <a:avLst/>
            </a:prstGeom>
            <a:noFill/>
            <a:ln w="19050">
              <a:solidFill>
                <a:srgbClr val="1F497D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3" name="Imagen 12" descr="https://www.zotero.org/support/_media/add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8640" y="1338511"/>
              <a:ext cx="429974" cy="510316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5" name="Imagen 14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71" r="22777" b="-2099"/>
          <a:stretch/>
        </p:blipFill>
        <p:spPr bwMode="auto">
          <a:xfrm>
            <a:off x="3091543" y="2978332"/>
            <a:ext cx="5063808" cy="3696788"/>
          </a:xfrm>
          <a:prstGeom prst="rect">
            <a:avLst/>
          </a:prstGeom>
          <a:ln w="19050">
            <a:solidFill>
              <a:srgbClr val="1F497D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7" name="Rectángulo 16"/>
          <p:cNvSpPr/>
          <p:nvPr/>
        </p:nvSpPr>
        <p:spPr>
          <a:xfrm>
            <a:off x="5623447" y="1551104"/>
            <a:ext cx="3108960" cy="1818753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NI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icono    en la barra de herramienta nos permite seleccionar el tipo de documento e incorporar los datos manualmente</a:t>
            </a:r>
            <a:endParaRPr lang="es-NI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Imagen 15" descr="https://www.zotero.org/support/_media/add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9816" y="1613696"/>
            <a:ext cx="378822" cy="3918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113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/>
          <p:nvPr/>
        </p:nvPicPr>
        <p:blipFill rotWithShape="1">
          <a:blip r:embed="rId2"/>
          <a:srcRect r="45689" b="75833"/>
          <a:stretch/>
        </p:blipFill>
        <p:spPr bwMode="auto">
          <a:xfrm>
            <a:off x="318050" y="2913018"/>
            <a:ext cx="7336784" cy="3422468"/>
          </a:xfrm>
          <a:prstGeom prst="rect">
            <a:avLst/>
          </a:prstGeom>
          <a:ln w="19050">
            <a:solidFill>
              <a:srgbClr val="1F497D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Rectángulo 4">
            <a:extLst>
              <a:ext uri="{FF2B5EF4-FFF2-40B4-BE49-F238E27FC236}">
                <a16:creationId xmlns:a16="http://schemas.microsoft.com/office/drawing/2014/main" id="{DB6F1E51-E3EB-4AC8-A9C9-B46FD8CC733E}"/>
              </a:ext>
            </a:extLst>
          </p:cNvPr>
          <p:cNvSpPr/>
          <p:nvPr/>
        </p:nvSpPr>
        <p:spPr>
          <a:xfrm>
            <a:off x="318050" y="195943"/>
            <a:ext cx="2377440" cy="80989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NI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ZOTERO</a:t>
            </a:r>
            <a:endParaRPr lang="es-NI" sz="36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99EC881-B721-4DC2-8AE0-11A9FA14EABE}"/>
              </a:ext>
            </a:extLst>
          </p:cNvPr>
          <p:cNvSpPr/>
          <p:nvPr/>
        </p:nvSpPr>
        <p:spPr>
          <a:xfrm>
            <a:off x="3091543" y="195944"/>
            <a:ext cx="5947954" cy="79683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>
                <a:latin typeface="Arial" panose="020B0604020202020204" pitchFamily="34" charset="0"/>
                <a:cs typeface="Arial" panose="020B0604020202020204" pitchFamily="34" charset="0"/>
              </a:rPr>
              <a:t>identificador de elementos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3404019" y="1746586"/>
            <a:ext cx="5323001" cy="169640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NI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El icono identificador de elementos (       ) situado en la barra de herramientas </a:t>
            </a:r>
            <a:r>
              <a:rPr lang="es-N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nos </a:t>
            </a:r>
            <a:r>
              <a:rPr lang="es-NI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permite agregar elementos de forma automática, </a:t>
            </a:r>
            <a:r>
              <a:rPr lang="es-N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usando su número de ISBN </a:t>
            </a:r>
            <a:r>
              <a:rPr lang="es-NI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</a:t>
            </a:r>
            <a:r>
              <a:rPr lang="es-NI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  Identificador de objeto digital (DOI</a:t>
            </a:r>
            <a:r>
              <a:rPr lang="es-NI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s-NI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n 8" descr="https://www.zotero.org/support/_media/toolbar-lookup.pn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6092" y="1746586"/>
            <a:ext cx="528112" cy="41161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97370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B6F1E51-E3EB-4AC8-A9C9-B46FD8CC733E}"/>
              </a:ext>
            </a:extLst>
          </p:cNvPr>
          <p:cNvSpPr/>
          <p:nvPr/>
        </p:nvSpPr>
        <p:spPr>
          <a:xfrm>
            <a:off x="318050" y="195943"/>
            <a:ext cx="2377440" cy="80989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NI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ZOTERO</a:t>
            </a:r>
            <a:endParaRPr lang="es-NI" sz="36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99EC881-B721-4DC2-8AE0-11A9FA14EABE}"/>
              </a:ext>
            </a:extLst>
          </p:cNvPr>
          <p:cNvSpPr/>
          <p:nvPr/>
        </p:nvSpPr>
        <p:spPr>
          <a:xfrm>
            <a:off x="3091543" y="195944"/>
            <a:ext cx="5947954" cy="79683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Agregar Notas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Imagen 7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16" b="84793"/>
          <a:stretch/>
        </p:blipFill>
        <p:spPr bwMode="auto">
          <a:xfrm>
            <a:off x="318050" y="2534196"/>
            <a:ext cx="8447127" cy="1881050"/>
          </a:xfrm>
          <a:prstGeom prst="rect">
            <a:avLst/>
          </a:prstGeom>
          <a:ln w="19050" cap="sq">
            <a:solidFill>
              <a:srgbClr val="1F497D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Imagen 10"/>
          <p:cNvPicPr/>
          <p:nvPr/>
        </p:nvPicPr>
        <p:blipFill rotWithShape="1">
          <a:blip r:embed="rId3"/>
          <a:srcRect l="340" r="18974" b="77466"/>
          <a:stretch/>
        </p:blipFill>
        <p:spPr bwMode="auto">
          <a:xfrm>
            <a:off x="1816872" y="4585064"/>
            <a:ext cx="6216784" cy="2037805"/>
          </a:xfrm>
          <a:prstGeom prst="rect">
            <a:avLst/>
          </a:prstGeom>
          <a:ln w="19050">
            <a:solidFill>
              <a:srgbClr val="1F497D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" name="Conector recto de flecha 2"/>
          <p:cNvCxnSpPr/>
          <p:nvPr/>
        </p:nvCxnSpPr>
        <p:spPr>
          <a:xfrm>
            <a:off x="3252651" y="4075612"/>
            <a:ext cx="13063" cy="2076995"/>
          </a:xfrm>
          <a:prstGeom prst="straightConnector1">
            <a:avLst/>
          </a:prstGeom>
          <a:ln w="2857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ángulo 16"/>
          <p:cNvSpPr/>
          <p:nvPr/>
        </p:nvSpPr>
        <p:spPr>
          <a:xfrm>
            <a:off x="3442176" y="1574093"/>
            <a:ext cx="5323001" cy="135853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La </a:t>
            </a:r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utilidad de esta herramienta, es 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agregar una nota de relevancia  a los documentos, puede ser independiente o subordinada.</a:t>
            </a:r>
            <a:endParaRPr lang="es-NI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Imagen 6" descr="https://www.zotero.org/support/_media/note_add.pn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6790" y="1574093"/>
            <a:ext cx="587828" cy="4049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4938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18050" y="94962"/>
            <a:ext cx="2377440" cy="80989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NI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ZOTERO</a:t>
            </a:r>
            <a:endParaRPr lang="es-NI" sz="3600" dirty="0"/>
          </a:p>
        </p:txBody>
      </p:sp>
      <p:sp>
        <p:nvSpPr>
          <p:cNvPr id="5" name="Rectángulo 4"/>
          <p:cNvSpPr/>
          <p:nvPr/>
        </p:nvSpPr>
        <p:spPr>
          <a:xfrm>
            <a:off x="3091543" y="94962"/>
            <a:ext cx="5947954" cy="80989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3600" dirty="0">
                <a:latin typeface="Arial" panose="020B0604020202020204" pitchFamily="34" charset="0"/>
                <a:cs typeface="Arial" panose="020B0604020202020204" pitchFamily="34" charset="0"/>
              </a:rPr>
              <a:t>Búsqueda de información</a:t>
            </a:r>
          </a:p>
        </p:txBody>
      </p:sp>
      <p:graphicFrame>
        <p:nvGraphicFramePr>
          <p:cNvPr id="7" name="Diagrama 6"/>
          <p:cNvGraphicFramePr/>
          <p:nvPr>
            <p:extLst>
              <p:ext uri="{D42A27DB-BD31-4B8C-83A1-F6EECF244321}">
                <p14:modId xmlns:p14="http://schemas.microsoft.com/office/powerpoint/2010/main" val="3376287274"/>
              </p:ext>
            </p:extLst>
          </p:nvPr>
        </p:nvGraphicFramePr>
        <p:xfrm>
          <a:off x="352697" y="1099207"/>
          <a:ext cx="8334103" cy="4844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" name="Imagen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86930" y="3047072"/>
            <a:ext cx="922921" cy="706888"/>
          </a:xfrm>
          <a:prstGeom prst="rect">
            <a:avLst/>
          </a:prstGeom>
        </p:spPr>
      </p:pic>
      <p:sp>
        <p:nvSpPr>
          <p:cNvPr id="11" name="Rectángulo 10"/>
          <p:cNvSpPr/>
          <p:nvPr/>
        </p:nvSpPr>
        <p:spPr>
          <a:xfrm>
            <a:off x="-41232" y="6571369"/>
            <a:ext cx="469919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sz="900" dirty="0"/>
              <a:t>   Fuente : https://tfgymasters.com/2018/10/18/comprar-revision-bibliografica/</a:t>
            </a:r>
          </a:p>
        </p:txBody>
      </p:sp>
      <p:pic>
        <p:nvPicPr>
          <p:cNvPr id="12" name="Imagen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255624" y="3909119"/>
            <a:ext cx="943351" cy="939120"/>
          </a:xfrm>
          <a:prstGeom prst="rect">
            <a:avLst/>
          </a:prstGeom>
        </p:spPr>
      </p:pic>
      <p:sp>
        <p:nvSpPr>
          <p:cNvPr id="13" name="Rectángulo 12"/>
          <p:cNvSpPr/>
          <p:nvPr/>
        </p:nvSpPr>
        <p:spPr>
          <a:xfrm>
            <a:off x="17604" y="6381731"/>
            <a:ext cx="477646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sz="900" dirty="0"/>
              <a:t>Fuente: http://es.gofreedownload.net/free-icon/icons/text-100431/#.XVQwUuhKjIU</a:t>
            </a:r>
          </a:p>
        </p:txBody>
      </p:sp>
      <p:pic>
        <p:nvPicPr>
          <p:cNvPr id="14" name="Imagen 13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657962" y="1538311"/>
            <a:ext cx="714103" cy="714103"/>
          </a:xfrm>
          <a:prstGeom prst="rect">
            <a:avLst/>
          </a:prstGeom>
        </p:spPr>
      </p:pic>
      <p:sp>
        <p:nvSpPr>
          <p:cNvPr id="15" name="Rectángulo 14"/>
          <p:cNvSpPr/>
          <p:nvPr/>
        </p:nvSpPr>
        <p:spPr>
          <a:xfrm>
            <a:off x="5012156" y="6386702"/>
            <a:ext cx="402734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sz="900" dirty="0"/>
              <a:t>Fuente: http://blog.pucp.edu.pe/blog/blogderedaccion/2017/04/04/como-reconocer-las-diversas-clases-de-textos/</a:t>
            </a:r>
          </a:p>
        </p:txBody>
      </p:sp>
    </p:spTree>
    <p:extLst>
      <p:ext uri="{BB962C8B-B14F-4D97-AF65-F5344CB8AC3E}">
        <p14:creationId xmlns:p14="http://schemas.microsoft.com/office/powerpoint/2010/main" val="585680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B6F1E51-E3EB-4AC8-A9C9-B46FD8CC733E}"/>
              </a:ext>
            </a:extLst>
          </p:cNvPr>
          <p:cNvSpPr/>
          <p:nvPr/>
        </p:nvSpPr>
        <p:spPr>
          <a:xfrm>
            <a:off x="318050" y="195943"/>
            <a:ext cx="2377440" cy="80989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NI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ZOTERO</a:t>
            </a:r>
            <a:endParaRPr lang="es-NI" sz="36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99EC881-B721-4DC2-8AE0-11A9FA14EABE}"/>
              </a:ext>
            </a:extLst>
          </p:cNvPr>
          <p:cNvSpPr/>
          <p:nvPr/>
        </p:nvSpPr>
        <p:spPr>
          <a:xfrm>
            <a:off x="3091543" y="195944"/>
            <a:ext cx="5947954" cy="79683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Adjuntar archivos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Rectángulo 16"/>
          <p:cNvSpPr/>
          <p:nvPr/>
        </p:nvSpPr>
        <p:spPr>
          <a:xfrm>
            <a:off x="3442176" y="1574093"/>
            <a:ext cx="5323001" cy="1358538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s-E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000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 El icono de adjuntar es una herramienta de utilidad para agregar enlaces de archivos a los registros existentes.</a:t>
            </a:r>
            <a:endParaRPr lang="es-NI" sz="20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0" name="Imagen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4738"/>
          <a:stretch>
            <a:fillRect/>
          </a:stretch>
        </p:blipFill>
        <p:spPr bwMode="auto">
          <a:xfrm>
            <a:off x="318050" y="3167560"/>
            <a:ext cx="8447127" cy="2958919"/>
          </a:xfrm>
          <a:prstGeom prst="rect">
            <a:avLst/>
          </a:prstGeom>
          <a:noFill/>
          <a:ln w="28575">
            <a:solidFill>
              <a:schemeClr val="accent2">
                <a:lumMod val="5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52626" y="1710589"/>
            <a:ext cx="544695" cy="421831"/>
          </a:xfrm>
          <a:prstGeom prst="rect">
            <a:avLst/>
          </a:prstGeom>
        </p:spPr>
      </p:pic>
      <p:cxnSp>
        <p:nvCxnSpPr>
          <p:cNvPr id="9" name="Conector recto de flecha 8"/>
          <p:cNvCxnSpPr/>
          <p:nvPr/>
        </p:nvCxnSpPr>
        <p:spPr>
          <a:xfrm flipH="1">
            <a:off x="2695490" y="2132420"/>
            <a:ext cx="949047" cy="1747249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569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B6F1E51-E3EB-4AC8-A9C9-B46FD8CC733E}"/>
              </a:ext>
            </a:extLst>
          </p:cNvPr>
          <p:cNvSpPr/>
          <p:nvPr/>
        </p:nvSpPr>
        <p:spPr>
          <a:xfrm>
            <a:off x="318050" y="195943"/>
            <a:ext cx="2377440" cy="80989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NI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ZOTERO</a:t>
            </a:r>
            <a:endParaRPr lang="es-NI" sz="36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99EC881-B721-4DC2-8AE0-11A9FA14EABE}"/>
              </a:ext>
            </a:extLst>
          </p:cNvPr>
          <p:cNvSpPr/>
          <p:nvPr/>
        </p:nvSpPr>
        <p:spPr>
          <a:xfrm>
            <a:off x="3091543" y="195944"/>
            <a:ext cx="5947954" cy="79683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Insertar </a:t>
            </a:r>
            <a:r>
              <a:rPr lang="es-ES" sz="2800" dirty="0">
                <a:latin typeface="Arial" panose="020B0604020202020204" pitchFamily="34" charset="0"/>
                <a:cs typeface="Arial" panose="020B0604020202020204" pitchFamily="34" charset="0"/>
              </a:rPr>
              <a:t>citas y referencias bibliográficas en Microsoft </a:t>
            </a:r>
          </a:p>
        </p:txBody>
      </p:sp>
      <p:pic>
        <p:nvPicPr>
          <p:cNvPr id="8" name="Imagen 7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" b="62527"/>
          <a:stretch/>
        </p:blipFill>
        <p:spPr bwMode="auto">
          <a:xfrm>
            <a:off x="215168" y="1415330"/>
            <a:ext cx="4121700" cy="1581218"/>
          </a:xfrm>
          <a:prstGeom prst="rect">
            <a:avLst/>
          </a:prstGeom>
          <a:ln w="19050">
            <a:solidFill>
              <a:schemeClr val="bg1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467497" y="1365332"/>
            <a:ext cx="4297680" cy="1631216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Al abrir una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página en WORD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visualizará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el complemento Zotero, donde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 presentara las siguientes funcionalidades para realizar citas y referencias. </a:t>
            </a:r>
            <a:endParaRPr lang="es-N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184" r="2271" b="11958"/>
          <a:stretch/>
        </p:blipFill>
        <p:spPr>
          <a:xfrm>
            <a:off x="1410789" y="3257268"/>
            <a:ext cx="6466714" cy="3287223"/>
          </a:xfrm>
          <a:prstGeom prst="rect">
            <a:avLst/>
          </a:prstGeom>
        </p:spPr>
      </p:pic>
      <p:sp>
        <p:nvSpPr>
          <p:cNvPr id="2" name="Rectángulo 1"/>
          <p:cNvSpPr/>
          <p:nvPr/>
        </p:nvSpPr>
        <p:spPr>
          <a:xfrm>
            <a:off x="1940767" y="1492898"/>
            <a:ext cx="494523" cy="2519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45808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>
            <a:extLst>
              <a:ext uri="{FF2B5EF4-FFF2-40B4-BE49-F238E27FC236}">
                <a16:creationId xmlns:a16="http://schemas.microsoft.com/office/drawing/2014/main" id="{DB6F1E51-E3EB-4AC8-A9C9-B46FD8CC733E}"/>
              </a:ext>
            </a:extLst>
          </p:cNvPr>
          <p:cNvSpPr/>
          <p:nvPr/>
        </p:nvSpPr>
        <p:spPr>
          <a:xfrm>
            <a:off x="318050" y="195943"/>
            <a:ext cx="2377440" cy="80989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NI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ZOTERO</a:t>
            </a:r>
            <a:endParaRPr lang="es-NI" sz="36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99EC881-B721-4DC2-8AE0-11A9FA14EABE}"/>
              </a:ext>
            </a:extLst>
          </p:cNvPr>
          <p:cNvSpPr/>
          <p:nvPr/>
        </p:nvSpPr>
        <p:spPr>
          <a:xfrm>
            <a:off x="3091543" y="195944"/>
            <a:ext cx="5947954" cy="79683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Sincronización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AutoShape 2" descr="Resultado de imagen para icono de sincronizaciÃ³n zote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NI"/>
          </a:p>
        </p:txBody>
      </p:sp>
      <p:grpSp>
        <p:nvGrpSpPr>
          <p:cNvPr id="29" name="Grupo 28"/>
          <p:cNvGrpSpPr/>
          <p:nvPr/>
        </p:nvGrpSpPr>
        <p:grpSpPr>
          <a:xfrm>
            <a:off x="704724" y="2333709"/>
            <a:ext cx="8334773" cy="4359018"/>
            <a:chOff x="375539" y="1340931"/>
            <a:chExt cx="8334773" cy="4359018"/>
          </a:xfrm>
        </p:grpSpPr>
        <p:pic>
          <p:nvPicPr>
            <p:cNvPr id="9" name="Imagen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5539" y="1340931"/>
              <a:ext cx="5432007" cy="4359018"/>
            </a:xfrm>
            <a:prstGeom prst="rect">
              <a:avLst/>
            </a:prstGeom>
          </p:spPr>
        </p:pic>
        <p:pic>
          <p:nvPicPr>
            <p:cNvPr id="11" name="Imagen 10"/>
            <p:cNvPicPr>
              <a:picLocks noChangeAspect="1"/>
            </p:cNvPicPr>
            <p:nvPr/>
          </p:nvPicPr>
          <p:blipFill rotWithShape="1">
            <a:blip r:embed="rId3"/>
            <a:srcRect l="73020" t="10021" r="-939" b="54931"/>
            <a:stretch/>
          </p:blipFill>
          <p:spPr>
            <a:xfrm>
              <a:off x="5320936" y="2919549"/>
              <a:ext cx="744584" cy="600891"/>
            </a:xfrm>
            <a:prstGeom prst="rect">
              <a:avLst/>
            </a:prstGeom>
            <a:ln w="28575">
              <a:solidFill>
                <a:schemeClr val="accent1">
                  <a:lumMod val="75000"/>
                </a:schemeClr>
              </a:solidFill>
            </a:ln>
          </p:spPr>
        </p:pic>
        <p:cxnSp>
          <p:nvCxnSpPr>
            <p:cNvPr id="15" name="Conector recto 14"/>
            <p:cNvCxnSpPr/>
            <p:nvPr/>
          </p:nvCxnSpPr>
          <p:spPr>
            <a:xfrm>
              <a:off x="5807546" y="2455817"/>
              <a:ext cx="1050454" cy="0"/>
            </a:xfrm>
            <a:prstGeom prst="line">
              <a:avLst/>
            </a:prstGeom>
            <a:ln w="28575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ector recto 15"/>
            <p:cNvCxnSpPr/>
            <p:nvPr/>
          </p:nvCxnSpPr>
          <p:spPr>
            <a:xfrm>
              <a:off x="5817896" y="4169230"/>
              <a:ext cx="1050454" cy="0"/>
            </a:xfrm>
            <a:prstGeom prst="line">
              <a:avLst/>
            </a:prstGeom>
            <a:ln w="28575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Rectángulo redondeado 16"/>
            <p:cNvSpPr/>
            <p:nvPr/>
          </p:nvSpPr>
          <p:spPr>
            <a:xfrm>
              <a:off x="6857999" y="2093877"/>
              <a:ext cx="1410789" cy="640080"/>
            </a:xfrm>
            <a:prstGeom prst="roundRect">
              <a:avLst/>
            </a:prstGeom>
            <a:noFill/>
            <a:ln w="28575">
              <a:solidFill>
                <a:srgbClr val="7030A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NI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Local</a:t>
              </a:r>
              <a:endParaRPr lang="es-NI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Rectángulo redondeado 17"/>
            <p:cNvSpPr/>
            <p:nvPr/>
          </p:nvSpPr>
          <p:spPr>
            <a:xfrm>
              <a:off x="6878700" y="3887252"/>
              <a:ext cx="1410789" cy="640080"/>
            </a:xfrm>
            <a:prstGeom prst="roundRect">
              <a:avLst/>
            </a:prstGeom>
            <a:noFill/>
            <a:ln w="28575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NI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Web</a:t>
              </a:r>
              <a:endParaRPr lang="es-NI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cxnSp>
          <p:nvCxnSpPr>
            <p:cNvPr id="20" name="Conector recto 19"/>
            <p:cNvCxnSpPr/>
            <p:nvPr/>
          </p:nvCxnSpPr>
          <p:spPr>
            <a:xfrm flipV="1">
              <a:off x="6065520" y="3303813"/>
              <a:ext cx="792479" cy="1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ángulo 20"/>
            <p:cNvSpPr/>
            <p:nvPr/>
          </p:nvSpPr>
          <p:spPr>
            <a:xfrm>
              <a:off x="6857998" y="3025675"/>
              <a:ext cx="1852314" cy="56985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NI" b="1" dirty="0" smtClean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SINCRONIZACIÓN</a:t>
              </a:r>
              <a:endParaRPr lang="es-NI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cxnSp>
        <p:nvCxnSpPr>
          <p:cNvPr id="23" name="Conector recto de flecha 22"/>
          <p:cNvCxnSpPr>
            <a:stCxn id="17" idx="2"/>
          </p:cNvCxnSpPr>
          <p:nvPr/>
        </p:nvCxnSpPr>
        <p:spPr>
          <a:xfrm flipH="1">
            <a:off x="7892578" y="3726735"/>
            <a:ext cx="1" cy="29171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Conector recto de flecha 23"/>
          <p:cNvCxnSpPr>
            <a:stCxn id="18" idx="0"/>
          </p:cNvCxnSpPr>
          <p:nvPr/>
        </p:nvCxnSpPr>
        <p:spPr>
          <a:xfrm flipH="1" flipV="1">
            <a:off x="7892578" y="4588310"/>
            <a:ext cx="20702" cy="2917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Rectángulo 29"/>
          <p:cNvSpPr/>
          <p:nvPr/>
        </p:nvSpPr>
        <p:spPr>
          <a:xfrm>
            <a:off x="2834641" y="1135796"/>
            <a:ext cx="6204856" cy="1323439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Sincronizamos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cuenta de Zotero local donde se actualiza con la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web automáticamente, permitiendo acceder a los registros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en línea a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través de </a:t>
            </a:r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su cuenta de </a:t>
            </a:r>
            <a:r>
              <a:rPr lang="es-E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zotero.org.</a:t>
            </a:r>
            <a:endParaRPr lang="es-N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05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65302" y="1117916"/>
            <a:ext cx="4229425" cy="5091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547370" algn="just">
              <a:lnSpc>
                <a:spcPct val="115000"/>
              </a:lnSpc>
              <a:spcAft>
                <a:spcPts val="1000"/>
              </a:spcAft>
            </a:pPr>
            <a:r>
              <a:rPr lang="es-NI" sz="16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r>
              <a:rPr lang="es-NI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Ejercicio No.1</a:t>
            </a:r>
            <a:endParaRPr lang="es-NI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1261110" algn="l"/>
              </a:tabLst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Crear una carpeta llamada “Unidad 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Agricultura general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2019</a:t>
            </a:r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”</a:t>
            </a:r>
            <a:endParaRPr lang="es-NI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algn="just">
              <a:lnSpc>
                <a:spcPct val="115000"/>
              </a:lnSpc>
              <a:tabLst>
                <a:tab pos="1261110" algn="l"/>
              </a:tabLst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NI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1261110" algn="l"/>
              </a:tabLst>
            </a:pPr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Buscar </a:t>
            </a:r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25 Bibliografía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de este tema 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“Agricultura”,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en 10 bases de datos del CENIDA,</a:t>
            </a:r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s-E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5 </a:t>
            </a:r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Nacionales y 5 </a:t>
            </a:r>
            <a:r>
              <a:rPr lang="es-E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Internacionales</a:t>
            </a:r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endParaRPr lang="es-NI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>
              <a:lnSpc>
                <a:spcPct val="115000"/>
              </a:lnSpc>
            </a:pP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NI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1261110" algn="l"/>
              </a:tabLst>
            </a:pPr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Guardar en Zotero las 25 Referencias, ya sea 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PDF, video, Revista, Blog, libro  y </a:t>
            </a:r>
            <a:r>
              <a:rPr lang="es-ES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pág. web  </a:t>
            </a:r>
            <a:r>
              <a:rPr lang="es-ES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sobre  “</a:t>
            </a:r>
            <a:r>
              <a:rPr lang="es-ES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Tema propuesto</a:t>
            </a:r>
            <a:r>
              <a:rPr lang="es-ES" b="1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.”</a:t>
            </a:r>
            <a:r>
              <a:rPr lang="es-ES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NI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indent="-547370" algn="just">
              <a:lnSpc>
                <a:spcPct val="115000"/>
              </a:lnSpc>
              <a:spcAft>
                <a:spcPts val="1000"/>
              </a:spcAft>
            </a:pPr>
            <a:endParaRPr lang="es-NI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algn="just">
              <a:lnSpc>
                <a:spcPct val="115000"/>
              </a:lnSpc>
              <a:tabLst>
                <a:tab pos="1261110" algn="l"/>
              </a:tabLst>
            </a:pPr>
            <a:endParaRPr lang="es-NI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752304" y="1005065"/>
            <a:ext cx="4391697" cy="56359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547370" algn="just">
              <a:lnSpc>
                <a:spcPct val="115000"/>
              </a:lnSpc>
              <a:spcAft>
                <a:spcPts val="1000"/>
              </a:spcAft>
            </a:pPr>
            <a:r>
              <a:rPr lang="es-NI" b="1" dirty="0">
                <a:solidFill>
                  <a:srgbClr val="FF00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Ejercicio No.2</a:t>
            </a:r>
            <a:endParaRPr lang="es-NI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1261110" algn="l"/>
              </a:tabLst>
            </a:pPr>
            <a:r>
              <a:rPr lang="es-ES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Copiar y pegar 4 párrafo del tema propuesto, en una hoja Word, citarlos párrafos con la Referencias ya guardada en </a:t>
            </a:r>
            <a:r>
              <a:rPr lang="es-ES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Zotero</a:t>
            </a:r>
            <a:r>
              <a:rPr lang="es-ES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NI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lvl="0" algn="just">
              <a:lnSpc>
                <a:spcPct val="115000"/>
              </a:lnSpc>
              <a:tabLst>
                <a:tab pos="1261110" algn="l"/>
              </a:tabLst>
            </a:pPr>
            <a:r>
              <a:rPr lang="es-GT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NI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1261110" algn="l"/>
              </a:tabLst>
            </a:pPr>
            <a:r>
              <a:rPr lang="es-ES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Genere la bibliografía con la Norma APA 6ta edición</a:t>
            </a:r>
            <a:r>
              <a:rPr lang="es-ES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  <a:endParaRPr lang="es-NI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457200" lvl="0">
              <a:lnSpc>
                <a:spcPct val="115000"/>
              </a:lnSpc>
            </a:pPr>
            <a:r>
              <a:rPr lang="es-GT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NI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1261110" algn="l"/>
              </a:tabLst>
            </a:pPr>
            <a:r>
              <a:rPr lang="es-NI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Sincronizar cuenta en </a:t>
            </a:r>
            <a:r>
              <a:rPr lang="es-NI" b="1" dirty="0" err="1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Zotero</a:t>
            </a:r>
            <a:r>
              <a:rPr lang="es-NI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Local y Web</a:t>
            </a:r>
            <a:r>
              <a:rPr lang="es-NI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marL="457200" lvl="0">
              <a:lnSpc>
                <a:spcPct val="115000"/>
              </a:lnSpc>
            </a:pPr>
            <a:r>
              <a:rPr lang="es-GT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NI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1261110" algn="l"/>
              </a:tabLst>
            </a:pPr>
            <a:r>
              <a:rPr lang="es-NI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Genera la bibliografía de la búsqueda.</a:t>
            </a:r>
          </a:p>
          <a:p>
            <a:pPr marL="457200" lvl="0">
              <a:lnSpc>
                <a:spcPct val="115000"/>
              </a:lnSpc>
            </a:pPr>
            <a:r>
              <a:rPr lang="es-GT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NI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15000"/>
              </a:lnSpc>
              <a:buFont typeface="Wingdings" panose="05000000000000000000" pitchFamily="2" charset="2"/>
              <a:buChar char=""/>
              <a:tabLst>
                <a:tab pos="1261110" algn="l"/>
              </a:tabLst>
            </a:pPr>
            <a:r>
              <a:rPr lang="es-NI" b="1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Presentación final.</a:t>
            </a:r>
            <a:endParaRPr lang="es-NI" dirty="0">
              <a:solidFill>
                <a:prstClr val="black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685800" lvl="0" algn="just">
              <a:lnSpc>
                <a:spcPct val="115000"/>
              </a:lnSpc>
              <a:tabLst>
                <a:tab pos="1261110" algn="l"/>
              </a:tabLst>
            </a:pPr>
            <a:r>
              <a:rPr lang="es-ES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DB6F1E51-E3EB-4AC8-A9C9-B46FD8CC733E}"/>
              </a:ext>
            </a:extLst>
          </p:cNvPr>
          <p:cNvSpPr/>
          <p:nvPr/>
        </p:nvSpPr>
        <p:spPr>
          <a:xfrm>
            <a:off x="318050" y="195943"/>
            <a:ext cx="2377440" cy="80989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NI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ZOTERO</a:t>
            </a:r>
            <a:endParaRPr lang="es-NI" sz="36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B99EC881-B721-4DC2-8AE0-11A9FA14EABE}"/>
              </a:ext>
            </a:extLst>
          </p:cNvPr>
          <p:cNvSpPr/>
          <p:nvPr/>
        </p:nvSpPr>
        <p:spPr>
          <a:xfrm>
            <a:off x="3091543" y="195944"/>
            <a:ext cx="5947954" cy="79683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Ejercicios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222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36855" y="1348412"/>
            <a:ext cx="8403037" cy="49398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52095" indent="-252095">
              <a:lnSpc>
                <a:spcPct val="115000"/>
              </a:lnSpc>
              <a:spcAft>
                <a:spcPts val="0"/>
              </a:spcAft>
            </a:pPr>
            <a:r>
              <a:rPr lang="es-NI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Alonso Arévalo, J.</a:t>
            </a:r>
            <a:r>
              <a:rPr lang="es-NI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NI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(2009).</a:t>
            </a:r>
            <a:r>
              <a:rPr lang="es-NI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NI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Gestores de referencias sociales: la información científica en el entorno 2.0</a:t>
            </a:r>
            <a:r>
              <a:rPr lang="es-NI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s-NI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Recuperado de http://dialnet.unirioja.es/descarga/articulo/3264219.pdf</a:t>
            </a:r>
            <a:endParaRPr lang="es-E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2095" indent="-252095">
              <a:spcAft>
                <a:spcPts val="0"/>
              </a:spcAft>
            </a:pPr>
            <a:r>
              <a:rPr lang="es-NI" sz="1400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s-E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</a:pPr>
            <a:r>
              <a:rPr lang="es-NI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Alonso Arévalo, J</a:t>
            </a:r>
            <a:r>
              <a:rPr lang="es-NI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s-NI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(2013). </a:t>
            </a:r>
            <a:r>
              <a:rPr lang="es-NI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ZOTERO Los gestores de referencias: software para la gestión y mantenimiento de las referencias bibliográficas en trabajos de investigación</a:t>
            </a:r>
            <a:r>
              <a:rPr lang="es-NI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Recuperado de http://eprints.rclis.org/33238/1/ZOTERO.pdf</a:t>
            </a:r>
            <a:endParaRPr lang="es-E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</a:pPr>
            <a:r>
              <a:rPr lang="es-NI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</a:pPr>
            <a:r>
              <a:rPr lang="es-NI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Alonso </a:t>
            </a:r>
            <a:r>
              <a:rPr lang="es-NI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Arévalo, J.</a:t>
            </a:r>
            <a:r>
              <a:rPr lang="es-NI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s-NI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 septiembre </a:t>
            </a:r>
            <a:r>
              <a:rPr lang="es-NI" sz="1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2017</a:t>
            </a:r>
            <a:r>
              <a:rPr lang="es-NI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). </a:t>
            </a:r>
            <a:r>
              <a:rPr lang="es-NI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¿</a:t>
            </a:r>
            <a:r>
              <a:rPr lang="es-NI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Cómo añadir canales RSS a </a:t>
            </a:r>
            <a:r>
              <a:rPr lang="es-NI" sz="1400" i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Zotero</a:t>
            </a:r>
            <a:r>
              <a:rPr lang="es-NI" sz="1400" i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para compilar automáticamente la información de las revistas?.</a:t>
            </a:r>
            <a:r>
              <a:rPr lang="es-NI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Recuperado de https://universoabierto.org/2017/09/02/como-anadir-canales-rss-a-zotero-para-compilar-automaticamente-la-informacion-de-las-revistas/</a:t>
            </a:r>
            <a:endParaRPr lang="es-E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lnSpc>
                <a:spcPct val="115000"/>
              </a:lnSpc>
              <a:spcAft>
                <a:spcPts val="0"/>
              </a:spcAft>
              <a:tabLst>
                <a:tab pos="4229100" algn="l"/>
              </a:tabLst>
            </a:pPr>
            <a:r>
              <a:rPr lang="es-NI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</a:t>
            </a:r>
            <a:endParaRPr lang="es-E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2095" indent="-252095">
              <a:spcAft>
                <a:spcPts val="0"/>
              </a:spcAft>
            </a:pPr>
            <a:r>
              <a:rPr lang="es-NI" sz="14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Armenteros</a:t>
            </a:r>
            <a:r>
              <a:rPr lang="es-NI" sz="14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Vera, I.  y Sánchez I.A</a:t>
            </a:r>
            <a:r>
              <a:rPr lang="es-NI" sz="1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es-NI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NI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s-NI" sz="1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2004). </a:t>
            </a:r>
            <a:r>
              <a:rPr lang="es-NI" sz="1400" b="1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NI" sz="1400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Los gestores personales de bases de datos bibliográficas: conoce usted qué es y cómo se maneja el </a:t>
            </a:r>
            <a:r>
              <a:rPr lang="es-NI" sz="1400" i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Procite</a:t>
            </a:r>
            <a:r>
              <a:rPr lang="es-NI" sz="1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Recuperado de http://scielo.sld.cu/scielo.php?pid=S1024-94352004000200006&amp;script=sci_arttext&amp;tlng=en</a:t>
            </a:r>
            <a:endParaRPr lang="es-E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2095" indent="-252095" algn="just">
              <a:spcAft>
                <a:spcPts val="0"/>
              </a:spcAft>
            </a:pPr>
            <a:r>
              <a:rPr lang="es-NI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blog.uclm.es/</a:t>
            </a:r>
            <a:r>
              <a:rPr lang="es-NI" sz="1400" dirty="0" err="1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albertonajera</a:t>
            </a:r>
            <a:r>
              <a:rPr lang="es-NI" sz="1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/files/2012/11/Guia_rapida_Word_2007.pdf</a:t>
            </a:r>
            <a:endParaRPr lang="es-E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2095" indent="-252095" algn="just">
              <a:spcAft>
                <a:spcPts val="0"/>
              </a:spcAft>
            </a:pPr>
            <a:r>
              <a:rPr lang="es-NI" sz="1400" dirty="0">
                <a:solidFill>
                  <a:srgbClr val="0000F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s-ES" sz="14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52095" indent="-252095"/>
            <a:r>
              <a:rPr lang="es-NI" sz="14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García Cuenca, L. (2011). </a:t>
            </a:r>
            <a:r>
              <a:rPr lang="es-NI" sz="1400" i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Administración de sistemas gestores de bases de datos: Ciclos Formativos de Grado Superior, Técnico superior en administración de sistemas informáticos en red</a:t>
            </a:r>
            <a:r>
              <a:rPr lang="es-NI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Madrid </a:t>
            </a:r>
            <a:r>
              <a:rPr lang="en-US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España</a:t>
            </a:r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95" indent="-252095"/>
            <a:endParaRPr lang="en-US" sz="1400" dirty="0" smtClean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2095" indent="-252095"/>
            <a:r>
              <a:rPr lang="en-US" sz="1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Jorquera</a:t>
            </a:r>
            <a:r>
              <a:rPr lang="en-US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I.,  </a:t>
            </a:r>
            <a:r>
              <a:rPr lang="en-US" sz="14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Caprile</a:t>
            </a:r>
            <a:r>
              <a:rPr lang="en-US" sz="14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L. y  Arroyo, P. 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(2015). </a:t>
            </a:r>
            <a:r>
              <a:rPr lang="en-US" sz="1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Uso</a:t>
            </a:r>
            <a:r>
              <a:rPr lang="en-US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de software de </a:t>
            </a:r>
            <a:r>
              <a:rPr lang="en-US" sz="1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Administración</a:t>
            </a:r>
            <a:r>
              <a:rPr lang="en-US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bibliográfica</a:t>
            </a:r>
            <a:r>
              <a:rPr lang="en-US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400" i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Zotero</a:t>
            </a:r>
            <a:r>
              <a:rPr lang="en-US" sz="1400" i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1400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Recuperado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 https</a:t>
            </a:r>
            <a:r>
              <a:rPr lang="en-US" sz="1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://www.bfa.fcnym.unlp.edu.ar/files/curso_zotero_50_actualizacion_profesional_2018.pdf </a:t>
            </a:r>
            <a:endParaRPr lang="es-ES" sz="1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B6F1E51-E3EB-4AC8-A9C9-B46FD8CC733E}"/>
              </a:ext>
            </a:extLst>
          </p:cNvPr>
          <p:cNvSpPr/>
          <p:nvPr/>
        </p:nvSpPr>
        <p:spPr>
          <a:xfrm>
            <a:off x="318050" y="195943"/>
            <a:ext cx="2377440" cy="80989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NI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ZOTERO</a:t>
            </a:r>
            <a:endParaRPr lang="es-NI" sz="36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99EC881-B721-4DC2-8AE0-11A9FA14EABE}"/>
              </a:ext>
            </a:extLst>
          </p:cNvPr>
          <p:cNvSpPr/>
          <p:nvPr/>
        </p:nvSpPr>
        <p:spPr>
          <a:xfrm>
            <a:off x="3091543" y="195944"/>
            <a:ext cx="5947954" cy="79683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Referencias Bibliográficas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097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/>
          <p:cNvSpPr/>
          <p:nvPr/>
        </p:nvSpPr>
        <p:spPr>
          <a:xfrm>
            <a:off x="318050" y="195943"/>
            <a:ext cx="2377440" cy="80989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NI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ZOTERO</a:t>
            </a:r>
            <a:endParaRPr lang="es-NI" sz="3600" dirty="0"/>
          </a:p>
        </p:txBody>
      </p:sp>
      <p:sp>
        <p:nvSpPr>
          <p:cNvPr id="7" name="Rectángulo 6"/>
          <p:cNvSpPr/>
          <p:nvPr/>
        </p:nvSpPr>
        <p:spPr>
          <a:xfrm>
            <a:off x="3091543" y="195943"/>
            <a:ext cx="5947954" cy="809897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3600" dirty="0">
                <a:latin typeface="Arial" panose="020B0604020202020204" pitchFamily="34" charset="0"/>
                <a:cs typeface="Arial" panose="020B0604020202020204" pitchFamily="34" charset="0"/>
              </a:rPr>
              <a:t>Organizar la Información</a:t>
            </a:r>
          </a:p>
        </p:txBody>
      </p:sp>
      <p:sp>
        <p:nvSpPr>
          <p:cNvPr id="8" name="Rectángulo 7"/>
          <p:cNvSpPr/>
          <p:nvPr/>
        </p:nvSpPr>
        <p:spPr>
          <a:xfrm>
            <a:off x="318050" y="1509488"/>
            <a:ext cx="85646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400" dirty="0">
                <a:latin typeface="Arial" panose="020B0604020202020204" pitchFamily="34" charset="0"/>
                <a:cs typeface="Arial" panose="020B0604020202020204" pitchFamily="34" charset="0"/>
              </a:rPr>
              <a:t>Identificados y seleccionados los recursos bibliográficos que se necesitan, el problema que se tiene que resolver es cómo organizarlos.</a:t>
            </a:r>
            <a:endParaRPr lang="es-NI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318050" y="3095899"/>
            <a:ext cx="336567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NI" sz="2000" dirty="0">
                <a:latin typeface="Arial" panose="020B0604020202020204" pitchFamily="34" charset="0"/>
                <a:cs typeface="Arial" panose="020B0604020202020204" pitchFamily="34" charset="0"/>
              </a:rPr>
              <a:t>Para gestionar ese cúmulo de información existen programas que permiten recolectar y organizar los documentos en su propia biblioteca, facilitando así la tarea</a:t>
            </a:r>
            <a:r>
              <a:rPr lang="es-NI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14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Jorquera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Caprile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4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y  Arroyo, </a:t>
            </a:r>
            <a:r>
              <a:rPr lang="en-US" sz="14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2015)</a:t>
            </a:r>
            <a:endParaRPr lang="es-N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Resultado de imagen para icono informaciÃ³n desorganiz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665" y="2944976"/>
            <a:ext cx="2324585" cy="224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158931" y="6462541"/>
            <a:ext cx="3524795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sz="1050" dirty="0"/>
              <a:t>https://es.dreamstime.com/illustration/desorganizado.html</a:t>
            </a:r>
          </a:p>
        </p:txBody>
      </p:sp>
      <p:pic>
        <p:nvPicPr>
          <p:cNvPr id="12" name="Picture 2" descr="Resultado de imagen para icono informaciÃ³n organizada en zoter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109" t="10339" r="40193" b="51819"/>
          <a:stretch/>
        </p:blipFill>
        <p:spPr bwMode="auto">
          <a:xfrm>
            <a:off x="6546190" y="3635145"/>
            <a:ext cx="2336552" cy="2954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Conector angular 12"/>
          <p:cNvCxnSpPr/>
          <p:nvPr/>
        </p:nvCxnSpPr>
        <p:spPr>
          <a:xfrm>
            <a:off x="5225143" y="5185981"/>
            <a:ext cx="1321047" cy="927436"/>
          </a:xfrm>
          <a:prstGeom prst="bentConnector3">
            <a:avLst>
              <a:gd name="adj1" fmla="val -1419"/>
            </a:avLst>
          </a:prstGeom>
          <a:ln w="3810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40883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2" descr="Icons Set of Survey Related Vector Simple Line. Management line icons. Startup strategy and Employees linear icons. The illustrations are a vector, Startup and Teamwork symbols.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949" t="8615" r="5706" b="70394"/>
          <a:stretch/>
        </p:blipFill>
        <p:spPr bwMode="auto">
          <a:xfrm>
            <a:off x="6764358" y="3607037"/>
            <a:ext cx="1177859" cy="12956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Icons Set of Survey Related Vector Simple Line. Management line icons. Startup strategy and Employees linear icons. The illustrations are a vector, Startup and Teamwork symbols.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33" t="70104" r="70295" b="17598"/>
          <a:stretch/>
        </p:blipFill>
        <p:spPr bwMode="auto">
          <a:xfrm>
            <a:off x="5108014" y="3817523"/>
            <a:ext cx="1172383" cy="883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ángulo 11"/>
          <p:cNvSpPr/>
          <p:nvPr/>
        </p:nvSpPr>
        <p:spPr>
          <a:xfrm>
            <a:off x="4460964" y="5751107"/>
            <a:ext cx="4385768" cy="646331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NI" b="1" dirty="0">
                <a:latin typeface="Arial" panose="020B0604020202020204" pitchFamily="34" charset="0"/>
                <a:cs typeface="Arial" panose="020B0604020202020204" pitchFamily="34" charset="0"/>
              </a:rPr>
              <a:t>ISO 690       ISO 690-2      MLA       IICA</a:t>
            </a:r>
          </a:p>
          <a:p>
            <a:r>
              <a:rPr lang="es-NI" b="1" dirty="0">
                <a:latin typeface="Arial" panose="020B0604020202020204" pitchFamily="34" charset="0"/>
                <a:cs typeface="Arial" panose="020B0604020202020204" pitchFamily="34" charset="0"/>
              </a:rPr>
              <a:t>VANCOUVER       APA    HARVARD</a:t>
            </a:r>
            <a:endParaRPr lang="es-NI" dirty="0"/>
          </a:p>
        </p:txBody>
      </p:sp>
      <p:sp>
        <p:nvSpPr>
          <p:cNvPr id="22" name="Rectángulo 21"/>
          <p:cNvSpPr/>
          <p:nvPr/>
        </p:nvSpPr>
        <p:spPr>
          <a:xfrm>
            <a:off x="355192" y="6553553"/>
            <a:ext cx="3106465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sz="900" dirty="0"/>
              <a:t>Fuente: https://www.shutterstock.com/es/search/referencias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3461657" y="6553553"/>
            <a:ext cx="281038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900" dirty="0"/>
              <a:t>Fuente: Icono hecho por  </a:t>
            </a:r>
            <a:r>
              <a:rPr lang="es-ES" sz="900" dirty="0" err="1"/>
              <a:t>Freepik</a:t>
            </a:r>
            <a:r>
              <a:rPr lang="es-ES" sz="900" dirty="0"/>
              <a:t>  de  www.flaticon.com</a:t>
            </a:r>
            <a:endParaRPr lang="es-NI" sz="900" dirty="0"/>
          </a:p>
        </p:txBody>
      </p:sp>
      <p:sp>
        <p:nvSpPr>
          <p:cNvPr id="25" name="Flecha derecha 24"/>
          <p:cNvSpPr/>
          <p:nvPr/>
        </p:nvSpPr>
        <p:spPr>
          <a:xfrm>
            <a:off x="4051790" y="3990464"/>
            <a:ext cx="849523" cy="4455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sp>
        <p:nvSpPr>
          <p:cNvPr id="27" name="Rectángulo 26"/>
          <p:cNvSpPr/>
          <p:nvPr/>
        </p:nvSpPr>
        <p:spPr>
          <a:xfrm>
            <a:off x="4006143" y="3088146"/>
            <a:ext cx="50690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poder generar citas y referencias </a:t>
            </a:r>
            <a:endParaRPr lang="es-NI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Rectángulo 27"/>
          <p:cNvSpPr/>
          <p:nvPr/>
        </p:nvSpPr>
        <p:spPr>
          <a:xfrm>
            <a:off x="4544771" y="4937756"/>
            <a:ext cx="399176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 el formato seleccionando </a:t>
            </a:r>
            <a:endParaRPr lang="es-NI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Rectángulo 28"/>
          <p:cNvSpPr/>
          <p:nvPr/>
        </p:nvSpPr>
        <p:spPr>
          <a:xfrm>
            <a:off x="327739" y="1447982"/>
            <a:ext cx="8434064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200" dirty="0">
                <a:solidFill>
                  <a:srgbClr val="33333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Son programas que permiten administrar las fuentes, importando los datos de referencias, obtenidos desde (bases de datos, revistas electrónica, paginas web, etc.) o incluirlos manualmente.</a:t>
            </a:r>
            <a:endParaRPr lang="es-NI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ctángulo 30"/>
          <p:cNvSpPr/>
          <p:nvPr/>
        </p:nvSpPr>
        <p:spPr>
          <a:xfrm>
            <a:off x="318050" y="195943"/>
            <a:ext cx="2377440" cy="80989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NI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ZOTERO</a:t>
            </a:r>
            <a:endParaRPr lang="es-NI" sz="3600" dirty="0"/>
          </a:p>
        </p:txBody>
      </p:sp>
      <p:sp>
        <p:nvSpPr>
          <p:cNvPr id="32" name="Rectángulo 31"/>
          <p:cNvSpPr/>
          <p:nvPr/>
        </p:nvSpPr>
        <p:spPr>
          <a:xfrm>
            <a:off x="3091543" y="195944"/>
            <a:ext cx="5947954" cy="79683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3200" dirty="0">
                <a:latin typeface="Arial" panose="020B0604020202020204" pitchFamily="34" charset="0"/>
                <a:cs typeface="Arial" panose="020B0604020202020204" pitchFamily="34" charset="0"/>
              </a:rPr>
              <a:t>Gestores de referencias bibliográficas</a:t>
            </a:r>
          </a:p>
        </p:txBody>
      </p:sp>
      <p:sp>
        <p:nvSpPr>
          <p:cNvPr id="34" name="Flecha derecha 33"/>
          <p:cNvSpPr/>
          <p:nvPr/>
        </p:nvSpPr>
        <p:spPr>
          <a:xfrm rot="5400000">
            <a:off x="6342876" y="5340769"/>
            <a:ext cx="395552" cy="33264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  <p:pic>
        <p:nvPicPr>
          <p:cNvPr id="33" name="Imagen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144" y="2791693"/>
            <a:ext cx="2706859" cy="3499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9778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NI" dirty="0"/>
          </a:p>
          <a:p>
            <a:endParaRPr lang="es-NI" dirty="0"/>
          </a:p>
        </p:txBody>
      </p:sp>
      <p:sp>
        <p:nvSpPr>
          <p:cNvPr id="4" name="2 Marcador de contenido"/>
          <p:cNvSpPr txBox="1">
            <a:spLocks/>
          </p:cNvSpPr>
          <p:nvPr/>
        </p:nvSpPr>
        <p:spPr>
          <a:xfrm>
            <a:off x="318050" y="718458"/>
            <a:ext cx="8643070" cy="5677226"/>
          </a:xfrm>
          <a:prstGeom prst="rect">
            <a:avLst/>
          </a:prstGeom>
        </p:spPr>
        <p:txBody>
          <a:bodyPr vert="horz" lIns="91440" tIns="45720" rIns="91440" bIns="45720" rtlCol="0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NI" sz="28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r>
              <a:rPr kumimoji="0" lang="es-NI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Gestores de referencias clásicos- años 80.</a:t>
            </a:r>
            <a:r>
              <a:rPr lang="es-E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 caracterizan porque necesitan ser instalados en el ordenador.</a:t>
            </a:r>
            <a:endParaRPr kumimoji="0" lang="es-NI" sz="28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NI" sz="28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NI" sz="28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r>
              <a:rPr kumimoji="0" lang="es-NI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Gestores en la web 2.0-</a:t>
            </a:r>
            <a:r>
              <a:rPr kumimoji="0" lang="es-NI" sz="2800" i="0" u="none" strike="noStrike" kern="120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año</a:t>
            </a:r>
            <a:r>
              <a:rPr kumimoji="0" lang="es-NI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2008 </a:t>
            </a:r>
            <a:r>
              <a:rPr lang="es-E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permiten tener acceso a nuestra base de datos de referencias desde cualquier ordenador.</a:t>
            </a:r>
            <a:endParaRPr kumimoji="0" lang="es-NI" sz="28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NI" sz="28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28600" marR="0" lvl="0" indent="-22860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s-NI" sz="28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20000"/>
              </a:lnSpc>
            </a:pPr>
            <a:r>
              <a:rPr kumimoji="0" lang="es-NI" sz="280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Gestores  (</a:t>
            </a:r>
            <a:r>
              <a:rPr kumimoji="0" lang="es-NI" sz="280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Redes  sociales</a:t>
            </a:r>
            <a:r>
              <a:rPr lang="es-NI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), año 2010. A</a:t>
            </a:r>
            <a:r>
              <a:rPr lang="es-ES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ñaden</a:t>
            </a:r>
            <a:r>
              <a:rPr lang="es-ES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las funcionalidades de los gestores de referencias las posibilidades que ofrecen las redes sociales para compartir y descubrir información </a:t>
            </a:r>
            <a:r>
              <a:rPr lang="es-ES" sz="13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s-NI" sz="1300" dirty="0" err="1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Poliscience</a:t>
            </a:r>
            <a:r>
              <a:rPr lang="es-NI" sz="1300" dirty="0">
                <a:solidFill>
                  <a:sysClr val="windowText" lastClr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-Biblioteca UPV, s.f.).</a:t>
            </a:r>
            <a:endParaRPr kumimoji="0" lang="es-NI" sz="13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None/>
              <a:tabLst/>
              <a:defRPr/>
            </a:pPr>
            <a:endParaRPr kumimoji="0" lang="es-NI" sz="280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4768" y="2035704"/>
            <a:ext cx="3070625" cy="8368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7712" y="5744597"/>
            <a:ext cx="2878222" cy="760448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36687" y="3723796"/>
            <a:ext cx="3070625" cy="800958"/>
          </a:xfrm>
          <a:prstGeom prst="rect">
            <a:avLst/>
          </a:prstGeom>
        </p:spPr>
      </p:pic>
      <p:sp>
        <p:nvSpPr>
          <p:cNvPr id="9" name="Rectángulo 8"/>
          <p:cNvSpPr/>
          <p:nvPr/>
        </p:nvSpPr>
        <p:spPr>
          <a:xfrm>
            <a:off x="318050" y="195943"/>
            <a:ext cx="2377440" cy="80989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NI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ZOTERO</a:t>
            </a:r>
            <a:endParaRPr lang="es-NI" sz="3600" dirty="0"/>
          </a:p>
        </p:txBody>
      </p:sp>
      <p:sp>
        <p:nvSpPr>
          <p:cNvPr id="10" name="Rectángulo 9"/>
          <p:cNvSpPr/>
          <p:nvPr/>
        </p:nvSpPr>
        <p:spPr>
          <a:xfrm>
            <a:off x="3091543" y="195944"/>
            <a:ext cx="5947954" cy="79683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3200">
                <a:latin typeface="Arial" panose="020B0604020202020204" pitchFamily="34" charset="0"/>
                <a:cs typeface="Arial" panose="020B0604020202020204" pitchFamily="34" charset="0"/>
              </a:rPr>
              <a:t>Tipo de gestores bibliográficos</a:t>
            </a:r>
            <a:endParaRPr lang="es-N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4950823" y="6590477"/>
            <a:ext cx="4572000" cy="2308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s-NI" sz="900" dirty="0"/>
              <a:t>Fuente: https://poliscience.blogs.upv.es/investigadores-2/mis-citas/gestores-de-citas/</a:t>
            </a:r>
          </a:p>
        </p:txBody>
      </p:sp>
    </p:spTree>
    <p:extLst>
      <p:ext uri="{BB962C8B-B14F-4D97-AF65-F5344CB8AC3E}">
        <p14:creationId xmlns:p14="http://schemas.microsoft.com/office/powerpoint/2010/main" val="3589434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4" descr="hombre en escritorio de oficina con computadora icono grati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NI"/>
          </a:p>
        </p:txBody>
      </p:sp>
      <p:pic>
        <p:nvPicPr>
          <p:cNvPr id="4104" name="Picture 8" descr="24909157901_82ee01210f_b_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3295" y="2150357"/>
            <a:ext cx="5402065" cy="4114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ángulo 7"/>
          <p:cNvSpPr/>
          <p:nvPr/>
        </p:nvSpPr>
        <p:spPr>
          <a:xfrm>
            <a:off x="155575" y="959222"/>
            <a:ext cx="888392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ES" sz="2000" dirty="0">
                <a:latin typeface="Arial" panose="020B0604020202020204" pitchFamily="34" charset="0"/>
                <a:cs typeface="Arial" panose="020B0604020202020204" pitchFamily="34" charset="0"/>
              </a:rPr>
              <a:t>Según un estudio realizado por Fenner (2010), Zotero es el gestor de referencias más versátil, con mayor capacidad de usabilidad y compatibilidad con casi todas las fuentes de información e integración de los documentos a texto completo.</a:t>
            </a:r>
            <a:endParaRPr lang="es-NI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2970835" y="6297045"/>
            <a:ext cx="5733596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100" dirty="0"/>
              <a:t>Comparación de características de los gestores de referencias más populares.  (M. Fenner 2010)</a:t>
            </a:r>
            <a:endParaRPr lang="es-NI" sz="1100" dirty="0"/>
          </a:p>
        </p:txBody>
      </p:sp>
      <p:sp>
        <p:nvSpPr>
          <p:cNvPr id="10" name="Rectángulo 9"/>
          <p:cNvSpPr/>
          <p:nvPr/>
        </p:nvSpPr>
        <p:spPr>
          <a:xfrm>
            <a:off x="2786866" y="6526179"/>
            <a:ext cx="610153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sz="900" dirty="0"/>
              <a:t>Fuente: https://universoabierto.org/2016/02/13/comparacion-de-gestores-de-referencias-bibliograficas/comment-page-1/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754748" y="2766187"/>
            <a:ext cx="221608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sz="1600" dirty="0">
                <a:latin typeface="Arial" panose="020B0604020202020204" pitchFamily="34" charset="0"/>
                <a:cs typeface="Arial" panose="020B0604020202020204" pitchFamily="34" charset="0"/>
              </a:rPr>
              <a:t>Fuentes compatibles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460375" y="3431303"/>
            <a:ext cx="282251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sz="1600" dirty="0">
                <a:latin typeface="Arial" panose="020B0604020202020204" pitchFamily="34" charset="0"/>
                <a:cs typeface="Arial" panose="020B0604020202020204" pitchFamily="34" charset="0"/>
              </a:rPr>
              <a:t>Disponibilidad plataformas 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822973" y="4174690"/>
            <a:ext cx="226857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NI" sz="1600" dirty="0">
                <a:latin typeface="Arial" panose="020B0604020202020204" pitchFamily="34" charset="0"/>
                <a:cs typeface="Arial" panose="020B0604020202020204" pitchFamily="34" charset="0"/>
              </a:rPr>
              <a:t>Capacidad de difusión 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552173" y="5562460"/>
            <a:ext cx="22445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NI" sz="1600" dirty="0">
                <a:latin typeface="Arial" panose="020B0604020202020204" pitchFamily="34" charset="0"/>
                <a:cs typeface="Arial" panose="020B0604020202020204" pitchFamily="34" charset="0"/>
              </a:rPr>
              <a:t>Compatibilidad con los</a:t>
            </a:r>
          </a:p>
          <a:p>
            <a:r>
              <a:rPr lang="es-NI" sz="1600" dirty="0">
                <a:latin typeface="Arial" panose="020B0604020202020204" pitchFamily="34" charset="0"/>
                <a:cs typeface="Arial" panose="020B0604020202020204" pitchFamily="34" charset="0"/>
              </a:rPr>
              <a:t> procesadores 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352773" y="4743702"/>
            <a:ext cx="30377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NI" sz="1600" dirty="0">
                <a:latin typeface="Arial" panose="020B0604020202020204" pitchFamily="34" charset="0"/>
                <a:cs typeface="Arial" panose="020B0604020202020204" pitchFamily="34" charset="0"/>
              </a:rPr>
              <a:t>Capacidad de lectura</a:t>
            </a:r>
            <a:r>
              <a:rPr lang="es-ES" sz="1600" dirty="0">
                <a:latin typeface="Arial" panose="020B0604020202020204" pitchFamily="34" charset="0"/>
                <a:cs typeface="Arial" panose="020B0604020202020204" pitchFamily="34" charset="0"/>
              </a:rPr>
              <a:t>/si dispone de visor de archivos</a:t>
            </a:r>
            <a:endParaRPr lang="es-NI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ectángulo 19"/>
          <p:cNvSpPr/>
          <p:nvPr/>
        </p:nvSpPr>
        <p:spPr>
          <a:xfrm>
            <a:off x="381155" y="103255"/>
            <a:ext cx="2377440" cy="80989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NI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ZOTERO</a:t>
            </a:r>
            <a:endParaRPr lang="es-NI" sz="3600" dirty="0"/>
          </a:p>
        </p:txBody>
      </p:sp>
      <p:sp>
        <p:nvSpPr>
          <p:cNvPr id="21" name="Rectángulo 20"/>
          <p:cNvSpPr/>
          <p:nvPr/>
        </p:nvSpPr>
        <p:spPr>
          <a:xfrm>
            <a:off x="3091543" y="115839"/>
            <a:ext cx="5947954" cy="79683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Comparación de características entre los gestores </a:t>
            </a:r>
            <a:endParaRPr lang="es-N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5355771" y="2197679"/>
            <a:ext cx="535578" cy="3824298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NI"/>
          </a:p>
        </p:txBody>
      </p:sp>
    </p:spTree>
    <p:extLst>
      <p:ext uri="{BB962C8B-B14F-4D97-AF65-F5344CB8AC3E}">
        <p14:creationId xmlns:p14="http://schemas.microsoft.com/office/powerpoint/2010/main" val="3597728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5875295" y="3503062"/>
            <a:ext cx="3089557" cy="830997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NI" sz="2400" b="1" i="0" u="none" strike="noStrike" baseline="0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Trabajo en red con otros usuarios</a:t>
            </a:r>
            <a:endParaRPr lang="es-NI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673639" y="1813965"/>
            <a:ext cx="2411258" cy="461665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NI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Código Abierto</a:t>
            </a:r>
          </a:p>
        </p:txBody>
      </p:sp>
      <p:sp>
        <p:nvSpPr>
          <p:cNvPr id="7" name="Rectángulo 6"/>
          <p:cNvSpPr/>
          <p:nvPr/>
        </p:nvSpPr>
        <p:spPr>
          <a:xfrm>
            <a:off x="221070" y="1444634"/>
            <a:ext cx="3287299" cy="1200329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NI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Desarrollado por una</a:t>
            </a:r>
          </a:p>
          <a:p>
            <a:r>
              <a:rPr lang="es-NI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Universidad Georges Mason </a:t>
            </a:r>
            <a:r>
              <a:rPr lang="es-NI" sz="24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University</a:t>
            </a:r>
            <a:endParaRPr lang="es-NI" sz="2400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645144" y="5216068"/>
            <a:ext cx="2111445" cy="830997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NI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Plug-in para</a:t>
            </a:r>
          </a:p>
          <a:p>
            <a:r>
              <a:rPr lang="es-NI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navegador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24497" y="3687727"/>
            <a:ext cx="2680443" cy="461665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s-NI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Software </a:t>
            </a:r>
            <a:r>
              <a:rPr lang="es-NI" sz="24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Libre</a:t>
            </a:r>
            <a:endParaRPr lang="es-NI" sz="2400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6491650" y="1444634"/>
            <a:ext cx="2371162" cy="1200329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NI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Sincronización</a:t>
            </a:r>
          </a:p>
          <a:p>
            <a:r>
              <a:rPr lang="es-NI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versión web </a:t>
            </a:r>
          </a:p>
          <a:p>
            <a:r>
              <a:rPr lang="es-NI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</a:t>
            </a:r>
          </a:p>
        </p:txBody>
      </p:sp>
      <p:sp>
        <p:nvSpPr>
          <p:cNvPr id="11" name="Rectángulo 10"/>
          <p:cNvSpPr/>
          <p:nvPr/>
        </p:nvSpPr>
        <p:spPr>
          <a:xfrm>
            <a:off x="318050" y="195943"/>
            <a:ext cx="2377440" cy="80989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NI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ZOTERO</a:t>
            </a:r>
            <a:endParaRPr lang="es-NI" sz="3600" dirty="0"/>
          </a:p>
        </p:txBody>
      </p:sp>
      <p:sp>
        <p:nvSpPr>
          <p:cNvPr id="12" name="Rectángulo 11"/>
          <p:cNvSpPr/>
          <p:nvPr/>
        </p:nvSpPr>
        <p:spPr>
          <a:xfrm>
            <a:off x="3091543" y="195944"/>
            <a:ext cx="5947954" cy="796834"/>
          </a:xfrm>
          <a:prstGeom prst="rect">
            <a:avLst/>
          </a:prstGeom>
          <a:solidFill>
            <a:schemeClr val="accent6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>
                <a:latin typeface="Arial" panose="020B0604020202020204" pitchFamily="34" charset="0"/>
                <a:cs typeface="Arial" panose="020B0604020202020204" pitchFamily="34" charset="0"/>
              </a:rPr>
              <a:t>¿Por qué usar Zotero?</a:t>
            </a:r>
            <a:endParaRPr lang="es-NI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Rectángulo 12"/>
          <p:cNvSpPr/>
          <p:nvPr/>
        </p:nvSpPr>
        <p:spPr>
          <a:xfrm>
            <a:off x="3673639" y="3724660"/>
            <a:ext cx="1774845" cy="424732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lvl="0" defTabSz="685800">
              <a:lnSpc>
                <a:spcPct val="90000"/>
              </a:lnSpc>
              <a:spcBef>
                <a:spcPts val="750"/>
              </a:spcBef>
            </a:pPr>
            <a:r>
              <a:rPr lang="es-NI" sz="24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35 idiomas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3204942" y="5216069"/>
            <a:ext cx="5759910" cy="830997"/>
          </a:xfrm>
          <a:prstGeom prst="rect">
            <a:avLst/>
          </a:prstGeom>
          <a:ln w="38100">
            <a:solidFill>
              <a:srgbClr val="00B0F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s-NI" sz="2400" b="1" dirty="0">
                <a:latin typeface="Arial" panose="020B0604020202020204" pitchFamily="34" charset="0"/>
                <a:cs typeface="Arial" panose="020B0604020202020204" pitchFamily="34" charset="0"/>
              </a:rPr>
              <a:t>Registra más de 7400 estilos distintos</a:t>
            </a:r>
          </a:p>
          <a:p>
            <a:r>
              <a:rPr lang="es-NI" sz="2400" b="1" dirty="0">
                <a:latin typeface="Arial" panose="020B0604020202020204" pitchFamily="34" charset="0"/>
                <a:cs typeface="Arial" panose="020B0604020202020204" pitchFamily="34" charset="0"/>
              </a:rPr>
              <a:t>para citas</a:t>
            </a:r>
          </a:p>
        </p:txBody>
      </p:sp>
    </p:spTree>
    <p:extLst>
      <p:ext uri="{BB962C8B-B14F-4D97-AF65-F5344CB8AC3E}">
        <p14:creationId xmlns:p14="http://schemas.microsoft.com/office/powerpoint/2010/main" val="2224259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999" y="1338943"/>
            <a:ext cx="7780921" cy="48868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ángulo 5"/>
          <p:cNvSpPr/>
          <p:nvPr/>
        </p:nvSpPr>
        <p:spPr>
          <a:xfrm>
            <a:off x="318050" y="195943"/>
            <a:ext cx="2377440" cy="80989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NI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ZOTERO</a:t>
            </a:r>
            <a:endParaRPr lang="es-NI" sz="3600" dirty="0"/>
          </a:p>
        </p:txBody>
      </p:sp>
      <p:sp>
        <p:nvSpPr>
          <p:cNvPr id="7" name="Rectángulo 6"/>
          <p:cNvSpPr/>
          <p:nvPr/>
        </p:nvSpPr>
        <p:spPr>
          <a:xfrm>
            <a:off x="3091543" y="157307"/>
            <a:ext cx="5947954" cy="79683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3200" dirty="0">
                <a:latin typeface="Arial" panose="020B0604020202020204" pitchFamily="34" charset="0"/>
                <a:cs typeface="Arial" panose="020B0604020202020204" pitchFamily="34" charset="0"/>
              </a:rPr>
              <a:t>¿Que hace Zotero? </a:t>
            </a:r>
          </a:p>
        </p:txBody>
      </p:sp>
    </p:spTree>
    <p:extLst>
      <p:ext uri="{BB962C8B-B14F-4D97-AF65-F5344CB8AC3E}">
        <p14:creationId xmlns:p14="http://schemas.microsoft.com/office/powerpoint/2010/main" val="84800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426EF779-6460-4117-9110-0E127BDC5E39}"/>
              </a:ext>
            </a:extLst>
          </p:cNvPr>
          <p:cNvSpPr/>
          <p:nvPr/>
        </p:nvSpPr>
        <p:spPr>
          <a:xfrm>
            <a:off x="318050" y="195943"/>
            <a:ext cx="2377440" cy="809897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>
            <a:scene3d>
              <a:camera prst="isometricOffAxis1Right"/>
              <a:lightRig rig="threePt" dir="t"/>
            </a:scene3d>
          </a:bodyPr>
          <a:lstStyle/>
          <a:p>
            <a:pPr algn="ctr"/>
            <a:r>
              <a:rPr lang="es-NI" sz="36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ZOTERO</a:t>
            </a:r>
            <a:endParaRPr lang="es-NI" sz="3600" dirty="0"/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B6749BFF-A7BD-41C4-9026-414D0B0D0C70}"/>
              </a:ext>
            </a:extLst>
          </p:cNvPr>
          <p:cNvSpPr/>
          <p:nvPr/>
        </p:nvSpPr>
        <p:spPr>
          <a:xfrm>
            <a:off x="3091543" y="195944"/>
            <a:ext cx="5947954" cy="79683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NI" sz="3200" dirty="0">
                <a:latin typeface="Arial" panose="020B0604020202020204" pitchFamily="34" charset="0"/>
                <a:cs typeface="Arial" panose="020B0604020202020204" pitchFamily="34" charset="0"/>
              </a:rPr>
              <a:t>Características de zotero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46AD83E-B25A-49D5-B9FA-53C46B2CB29F}"/>
              </a:ext>
            </a:extLst>
          </p:cNvPr>
          <p:cNvSpPr/>
          <p:nvPr/>
        </p:nvSpPr>
        <p:spPr>
          <a:xfrm>
            <a:off x="365565" y="1393200"/>
            <a:ext cx="842755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/>
              <a:t>Los usuarios registrados en Zotero. </a:t>
            </a:r>
            <a:r>
              <a:rPr lang="es-MX" sz="2000" dirty="0" err="1"/>
              <a:t>org</a:t>
            </a:r>
            <a:r>
              <a:rPr lang="es-MX" sz="2000" dirty="0"/>
              <a:t> pueden administrar sus bibliografías en la Web.</a:t>
            </a:r>
            <a:endParaRPr lang="es-NI" sz="2000" dirty="0"/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1AB94212-2906-4933-B77B-906CC15E0AC4}"/>
              </a:ext>
            </a:extLst>
          </p:cNvPr>
          <p:cNvSpPr/>
          <p:nvPr/>
        </p:nvSpPr>
        <p:spPr>
          <a:xfrm>
            <a:off x="365564" y="2187044"/>
            <a:ext cx="82149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/>
              <a:t>Se pueden sincronizar las distintas versiones de Zotero en distintos equipos.</a:t>
            </a:r>
            <a:endParaRPr lang="es-NI" sz="2000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B0C20C3B-0343-4742-99A0-DBB7BB1E6670}"/>
              </a:ext>
            </a:extLst>
          </p:cNvPr>
          <p:cNvSpPr/>
          <p:nvPr/>
        </p:nvSpPr>
        <p:spPr>
          <a:xfrm>
            <a:off x="365564" y="2894930"/>
            <a:ext cx="824023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/>
              <a:t>Permite compartir bibliografía, crear grupos de usuarios y “seguir” a otros usuarios de Zotero.</a:t>
            </a:r>
            <a:endParaRPr lang="es-NI" sz="2000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6B6B8D1B-E6F6-414C-B888-2FD6333C1155}"/>
              </a:ext>
            </a:extLst>
          </p:cNvPr>
          <p:cNvSpPr/>
          <p:nvPr/>
        </p:nvSpPr>
        <p:spPr>
          <a:xfrm>
            <a:off x="318050" y="3688774"/>
            <a:ext cx="81560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/>
              <a:t>El Plug-in procesador de texto permite insertar citas y bibliografías desde el procesador de texto sin necesidad de abrir Zotero.</a:t>
            </a:r>
            <a:endParaRPr lang="es-NI" sz="2000" dirty="0"/>
          </a:p>
        </p:txBody>
      </p:sp>
      <p:sp>
        <p:nvSpPr>
          <p:cNvPr id="8" name="Rectángulo 7">
            <a:extLst>
              <a:ext uri="{FF2B5EF4-FFF2-40B4-BE49-F238E27FC236}">
                <a16:creationId xmlns:a16="http://schemas.microsoft.com/office/drawing/2014/main" id="{8FE67747-7543-41D8-BBF0-BAFDF343F004}"/>
              </a:ext>
            </a:extLst>
          </p:cNvPr>
          <p:cNvSpPr/>
          <p:nvPr/>
        </p:nvSpPr>
        <p:spPr>
          <a:xfrm>
            <a:off x="449698" y="4669602"/>
            <a:ext cx="81560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 smtClean="0"/>
              <a:t>Permite usar 33 </a:t>
            </a:r>
            <a:r>
              <a:rPr lang="es-MX" sz="2000" dirty="0"/>
              <a:t>tipos distintos de registros bibliográficos , que van desde libro hasta entrada en un foro, email, programa de TV.</a:t>
            </a:r>
            <a:endParaRPr lang="es-NI" sz="2000" dirty="0"/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3262CBEB-B85D-40F6-91B8-423DD01E68C8}"/>
              </a:ext>
            </a:extLst>
          </p:cNvPr>
          <p:cNvSpPr/>
          <p:nvPr/>
        </p:nvSpPr>
        <p:spPr>
          <a:xfrm>
            <a:off x="434446" y="5653682"/>
            <a:ext cx="76063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es-MX" sz="2000" dirty="0"/>
              <a:t>El repositorio de estilos de citas bibliográficas de Zotero registra más de 7400, todas descargables.</a:t>
            </a:r>
            <a:endParaRPr lang="es-NI" sz="2000" dirty="0"/>
          </a:p>
        </p:txBody>
      </p:sp>
    </p:spTree>
    <p:extLst>
      <p:ext uri="{BB962C8B-B14F-4D97-AF65-F5344CB8AC3E}">
        <p14:creationId xmlns:p14="http://schemas.microsoft.com/office/powerpoint/2010/main" val="1751711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1108</TotalTime>
  <Words>961</Words>
  <Application>Microsoft Office PowerPoint</Application>
  <PresentationFormat>Presentación en pantalla (4:3)</PresentationFormat>
  <Paragraphs>165</Paragraphs>
  <Slides>24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24</vt:i4>
      </vt:variant>
    </vt:vector>
  </HeadingPairs>
  <TitlesOfParts>
    <vt:vector size="31" baseType="lpstr">
      <vt:lpstr>Arial</vt:lpstr>
      <vt:lpstr>Calibri</vt:lpstr>
      <vt:lpstr>Calibri Light</vt:lpstr>
      <vt:lpstr>Times New Roman</vt:lpstr>
      <vt:lpstr>Wingdings</vt:lpstr>
      <vt:lpstr>1_Tema de Office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Procesos</dc:creator>
  <cp:lastModifiedBy>Procesos</cp:lastModifiedBy>
  <cp:revision>84</cp:revision>
  <dcterms:created xsi:type="dcterms:W3CDTF">2019-08-14T15:10:37Z</dcterms:created>
  <dcterms:modified xsi:type="dcterms:W3CDTF">2019-09-26T19:38:58Z</dcterms:modified>
</cp:coreProperties>
</file>