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0"/>
  </p:notesMasterIdLst>
  <p:sldIdLst>
    <p:sldId id="291" r:id="rId5"/>
    <p:sldId id="299" r:id="rId6"/>
    <p:sldId id="296" r:id="rId7"/>
    <p:sldId id="257" r:id="rId8"/>
    <p:sldId id="295" r:id="rId9"/>
    <p:sldId id="260" r:id="rId10"/>
    <p:sldId id="262" r:id="rId11"/>
    <p:sldId id="298" r:id="rId12"/>
    <p:sldId id="263" r:id="rId13"/>
    <p:sldId id="264" r:id="rId14"/>
    <p:sldId id="265" r:id="rId15"/>
    <p:sldId id="266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6" r:id="rId28"/>
    <p:sldId id="312" r:id="rId29"/>
    <p:sldId id="317" r:id="rId30"/>
    <p:sldId id="313" r:id="rId31"/>
    <p:sldId id="314" r:id="rId32"/>
    <p:sldId id="283" r:id="rId33"/>
    <p:sldId id="284" r:id="rId34"/>
    <p:sldId id="285" r:id="rId35"/>
    <p:sldId id="315" r:id="rId36"/>
    <p:sldId id="287" r:id="rId37"/>
    <p:sldId id="288" r:id="rId38"/>
    <p:sldId id="290" r:id="rId39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cesos" initials="P" lastIdx="1" clrIdx="0">
    <p:extLst>
      <p:ext uri="{19B8F6BF-5375-455C-9EA6-DF929625EA0E}">
        <p15:presenceInfo xmlns:p15="http://schemas.microsoft.com/office/powerpoint/2012/main" userId="Proces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3F455-152C-41FF-96D5-634A850E9A6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CE0CF77-9354-47E1-BE45-DCC8780FE63A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dirty="0">
            <a:latin typeface="Open Sans"/>
          </a:endParaRPr>
        </a:p>
      </dgm:t>
    </dgm:pt>
    <dgm:pt modelId="{6CB62C5E-B6A2-43E8-9FA7-409076A3F2C8}" type="parTrans" cxnId="{474EC341-8E27-4472-8752-54A6CD82CC57}">
      <dgm:prSet/>
      <dgm:spPr/>
      <dgm:t>
        <a:bodyPr/>
        <a:lstStyle/>
        <a:p>
          <a:endParaRPr lang="es-NI"/>
        </a:p>
      </dgm:t>
    </dgm:pt>
    <dgm:pt modelId="{B8831AC7-E275-452F-88FA-F476E32DE26A}" type="sibTrans" cxnId="{474EC341-8E27-4472-8752-54A6CD82CC57}">
      <dgm:prSet/>
      <dgm:spPr/>
      <dgm:t>
        <a:bodyPr/>
        <a:lstStyle/>
        <a:p>
          <a:endParaRPr lang="es-NI" dirty="0"/>
        </a:p>
      </dgm:t>
    </dgm:pt>
    <dgm:pt modelId="{9FF8007D-D108-46A3-A93F-3F5E6502B5E6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dirty="0">
            <a:latin typeface="Open Sans"/>
          </a:endParaRPr>
        </a:p>
      </dgm:t>
    </dgm:pt>
    <dgm:pt modelId="{259104E1-E2C1-4BDA-92A2-480B42FC0B42}" type="parTrans" cxnId="{09D06AEC-E226-4BE3-9339-6CF21A168B2A}">
      <dgm:prSet/>
      <dgm:spPr/>
      <dgm:t>
        <a:bodyPr/>
        <a:lstStyle/>
        <a:p>
          <a:endParaRPr lang="es-NI"/>
        </a:p>
      </dgm:t>
    </dgm:pt>
    <dgm:pt modelId="{90BDE7C6-F4B4-4F2A-B3A0-379DFEBCB65C}" type="sibTrans" cxnId="{09D06AEC-E226-4BE3-9339-6CF21A168B2A}">
      <dgm:prSet/>
      <dgm:spPr/>
      <dgm:t>
        <a:bodyPr/>
        <a:lstStyle/>
        <a:p>
          <a:endParaRPr lang="es-NI" dirty="0"/>
        </a:p>
      </dgm:t>
    </dgm:pt>
    <dgm:pt modelId="{00DEEA1B-AD67-4CF2-B0CB-75044E8692A1}">
      <dgm:prSet phldrT="[Texto]"/>
      <dgm:spPr/>
      <dgm:t>
        <a:bodyPr/>
        <a:lstStyle/>
        <a:p>
          <a:pPr algn="just"/>
          <a:r>
            <a:rPr lang="es-NI" b="1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b="1" dirty="0">
            <a:latin typeface="Open Sans"/>
          </a:endParaRPr>
        </a:p>
      </dgm:t>
    </dgm:pt>
    <dgm:pt modelId="{0E6B69D5-F18D-4E94-A757-E8A070B46297}" type="parTrans" cxnId="{DCD8E82E-7FEA-40D1-A479-495CC391F76D}">
      <dgm:prSet/>
      <dgm:spPr/>
      <dgm:t>
        <a:bodyPr/>
        <a:lstStyle/>
        <a:p>
          <a:endParaRPr lang="es-NI"/>
        </a:p>
      </dgm:t>
    </dgm:pt>
    <dgm:pt modelId="{D7EAEC5F-634D-43C2-B1AA-3E5C7E3FF36D}" type="sibTrans" cxnId="{DCD8E82E-7FEA-40D1-A479-495CC391F76D}">
      <dgm:prSet/>
      <dgm:spPr/>
      <dgm:t>
        <a:bodyPr/>
        <a:lstStyle/>
        <a:p>
          <a:endParaRPr lang="es-NI"/>
        </a:p>
      </dgm:t>
    </dgm:pt>
    <dgm:pt modelId="{25294128-6E56-4D98-9044-3B12001F9B14}" type="pres">
      <dgm:prSet presAssocID="{8B93F455-152C-41FF-96D5-634A850E9A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98444D6E-80AA-4D66-81B3-B998B7D7988B}" type="pres">
      <dgm:prSet presAssocID="{ACE0CF77-9354-47E1-BE45-DCC8780FE63A}" presName="composite" presStyleCnt="0"/>
      <dgm:spPr/>
    </dgm:pt>
    <dgm:pt modelId="{F1A0F5E0-CDBA-40C0-BA13-31DE083A990D}" type="pres">
      <dgm:prSet presAssocID="{ACE0CF77-9354-47E1-BE45-DCC8780FE63A}" presName="imagSh" presStyleLbl="bgImgPlace1" presStyleIdx="0" presStyleCnt="3" custLinFactNeighborX="-212" custLinFactNeighborY="-28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2BDA219-4B63-4327-A52C-31E9A84FFD02}" type="pres">
      <dgm:prSet presAssocID="{ACE0CF77-9354-47E1-BE45-DCC8780FE63A}" presName="txNode" presStyleLbl="node1" presStyleIdx="0" presStyleCnt="3" custLinFactNeighborX="-5939" custLinFactNeighborY="1008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2D2B2D3-8DD0-4503-9192-19276A4255B5}" type="pres">
      <dgm:prSet presAssocID="{B8831AC7-E275-452F-88FA-F476E32DE26A}" presName="sibTrans" presStyleLbl="sibTrans2D1" presStyleIdx="0" presStyleCnt="2"/>
      <dgm:spPr/>
      <dgm:t>
        <a:bodyPr/>
        <a:lstStyle/>
        <a:p>
          <a:endParaRPr lang="es-NI"/>
        </a:p>
      </dgm:t>
    </dgm:pt>
    <dgm:pt modelId="{4BF3426C-4362-4E4C-B2A4-C10A12509CD6}" type="pres">
      <dgm:prSet presAssocID="{B8831AC7-E275-452F-88FA-F476E32DE26A}" presName="connTx" presStyleLbl="sibTrans2D1" presStyleIdx="0" presStyleCnt="2"/>
      <dgm:spPr/>
      <dgm:t>
        <a:bodyPr/>
        <a:lstStyle/>
        <a:p>
          <a:endParaRPr lang="es-NI"/>
        </a:p>
      </dgm:t>
    </dgm:pt>
    <dgm:pt modelId="{6DB2B680-EB9E-4CB4-8F82-F32EC7B6C378}" type="pres">
      <dgm:prSet presAssocID="{9FF8007D-D108-46A3-A93F-3F5E6502B5E6}" presName="composite" presStyleCnt="0"/>
      <dgm:spPr/>
    </dgm:pt>
    <dgm:pt modelId="{EDEE34F0-A894-4CCA-A8E5-A951CB6A2A42}" type="pres">
      <dgm:prSet presAssocID="{9FF8007D-D108-46A3-A93F-3F5E6502B5E6}" presName="imagSh" presStyleLbl="bgImgPlace1" presStyleIdx="1" presStyleCnt="3" custLinFactNeighborX="-689" custLinFactNeighborY="-286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BFA346B-E7F3-4983-99C8-0D5BFD6AD80F}" type="pres">
      <dgm:prSet presAssocID="{9FF8007D-D108-46A3-A93F-3F5E6502B5E6}" presName="txNode" presStyleLbl="node1" presStyleIdx="1" presStyleCnt="3" custLinFactNeighborX="-7041" custLinFactNeighborY="1021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4AFEC18-1254-487E-B226-D06FDEDA6318}" type="pres">
      <dgm:prSet presAssocID="{90BDE7C6-F4B4-4F2A-B3A0-379DFEBCB65C}" presName="sibTrans" presStyleLbl="sibTrans2D1" presStyleIdx="1" presStyleCnt="2"/>
      <dgm:spPr/>
      <dgm:t>
        <a:bodyPr/>
        <a:lstStyle/>
        <a:p>
          <a:endParaRPr lang="es-NI"/>
        </a:p>
      </dgm:t>
    </dgm:pt>
    <dgm:pt modelId="{85C1F587-6B3E-44AD-A2D0-5C4AB248EDEB}" type="pres">
      <dgm:prSet presAssocID="{90BDE7C6-F4B4-4F2A-B3A0-379DFEBCB65C}" presName="connTx" presStyleLbl="sibTrans2D1" presStyleIdx="1" presStyleCnt="2"/>
      <dgm:spPr/>
      <dgm:t>
        <a:bodyPr/>
        <a:lstStyle/>
        <a:p>
          <a:endParaRPr lang="es-NI"/>
        </a:p>
      </dgm:t>
    </dgm:pt>
    <dgm:pt modelId="{2BEB59A6-2FC4-4FFD-999F-53BA190CEAAF}" type="pres">
      <dgm:prSet presAssocID="{00DEEA1B-AD67-4CF2-B0CB-75044E8692A1}" presName="composite" presStyleCnt="0"/>
      <dgm:spPr/>
    </dgm:pt>
    <dgm:pt modelId="{35BD9ED5-CE7C-4CE8-AFDF-05DD2A5C77A5}" type="pres">
      <dgm:prSet presAssocID="{00DEEA1B-AD67-4CF2-B0CB-75044E8692A1}" presName="imagSh" presStyleLbl="bgImgPlace1" presStyleIdx="2" presStyleCnt="3" custLinFactNeighborX="1329" custLinFactNeighborY="-282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4D60BE-862F-4FE6-BD7B-65C6E7B8B891}" type="pres">
      <dgm:prSet presAssocID="{00DEEA1B-AD67-4CF2-B0CB-75044E8692A1}" presName="txNode" presStyleLbl="node1" presStyleIdx="2" presStyleCnt="3" custScaleX="130611" custLinFactNeighborX="-5487" custLinFactNeighborY="1239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09D06AEC-E226-4BE3-9339-6CF21A168B2A}" srcId="{8B93F455-152C-41FF-96D5-634A850E9A63}" destId="{9FF8007D-D108-46A3-A93F-3F5E6502B5E6}" srcOrd="1" destOrd="0" parTransId="{259104E1-E2C1-4BDA-92A2-480B42FC0B42}" sibTransId="{90BDE7C6-F4B4-4F2A-B3A0-379DFEBCB65C}"/>
    <dgm:cxn modelId="{00231C0F-4442-458F-8A8B-9DD10142F625}" type="presOf" srcId="{9FF8007D-D108-46A3-A93F-3F5E6502B5E6}" destId="{2BFA346B-E7F3-4983-99C8-0D5BFD6AD80F}" srcOrd="0" destOrd="0" presId="urn:microsoft.com/office/officeart/2005/8/layout/hProcess10"/>
    <dgm:cxn modelId="{5A47D0DF-0AB4-43EB-85CF-F083FF6EE2F1}" type="presOf" srcId="{8B93F455-152C-41FF-96D5-634A850E9A63}" destId="{25294128-6E56-4D98-9044-3B12001F9B14}" srcOrd="0" destOrd="0" presId="urn:microsoft.com/office/officeart/2005/8/layout/hProcess10"/>
    <dgm:cxn modelId="{DCD8E82E-7FEA-40D1-A479-495CC391F76D}" srcId="{8B93F455-152C-41FF-96D5-634A850E9A63}" destId="{00DEEA1B-AD67-4CF2-B0CB-75044E8692A1}" srcOrd="2" destOrd="0" parTransId="{0E6B69D5-F18D-4E94-A757-E8A070B46297}" sibTransId="{D7EAEC5F-634D-43C2-B1AA-3E5C7E3FF36D}"/>
    <dgm:cxn modelId="{B54DF999-3D19-4C09-89A9-EC24A8E074E0}" type="presOf" srcId="{90BDE7C6-F4B4-4F2A-B3A0-379DFEBCB65C}" destId="{85C1F587-6B3E-44AD-A2D0-5C4AB248EDEB}" srcOrd="1" destOrd="0" presId="urn:microsoft.com/office/officeart/2005/8/layout/hProcess10"/>
    <dgm:cxn modelId="{C1C45709-E592-4117-9DDA-879427081A75}" type="presOf" srcId="{90BDE7C6-F4B4-4F2A-B3A0-379DFEBCB65C}" destId="{D4AFEC18-1254-487E-B226-D06FDEDA6318}" srcOrd="0" destOrd="0" presId="urn:microsoft.com/office/officeart/2005/8/layout/hProcess10"/>
    <dgm:cxn modelId="{474EC341-8E27-4472-8752-54A6CD82CC57}" srcId="{8B93F455-152C-41FF-96D5-634A850E9A63}" destId="{ACE0CF77-9354-47E1-BE45-DCC8780FE63A}" srcOrd="0" destOrd="0" parTransId="{6CB62C5E-B6A2-43E8-9FA7-409076A3F2C8}" sibTransId="{B8831AC7-E275-452F-88FA-F476E32DE26A}"/>
    <dgm:cxn modelId="{3F48184A-9912-49A9-A746-A5181017F53C}" type="presOf" srcId="{ACE0CF77-9354-47E1-BE45-DCC8780FE63A}" destId="{12BDA219-4B63-4327-A52C-31E9A84FFD02}" srcOrd="0" destOrd="0" presId="urn:microsoft.com/office/officeart/2005/8/layout/hProcess10"/>
    <dgm:cxn modelId="{BF04592F-A37A-4E57-9CE3-F17B7A9C4FC1}" type="presOf" srcId="{00DEEA1B-AD67-4CF2-B0CB-75044E8692A1}" destId="{6F4D60BE-862F-4FE6-BD7B-65C6E7B8B891}" srcOrd="0" destOrd="0" presId="urn:microsoft.com/office/officeart/2005/8/layout/hProcess10"/>
    <dgm:cxn modelId="{03D7C975-51F7-41C6-8834-7AB849FFAA77}" type="presOf" srcId="{B8831AC7-E275-452F-88FA-F476E32DE26A}" destId="{22D2B2D3-8DD0-4503-9192-19276A4255B5}" srcOrd="0" destOrd="0" presId="urn:microsoft.com/office/officeart/2005/8/layout/hProcess10"/>
    <dgm:cxn modelId="{26F3734C-50AA-4CA0-BD0E-E65AA353631A}" type="presOf" srcId="{B8831AC7-E275-452F-88FA-F476E32DE26A}" destId="{4BF3426C-4362-4E4C-B2A4-C10A12509CD6}" srcOrd="1" destOrd="0" presId="urn:microsoft.com/office/officeart/2005/8/layout/hProcess10"/>
    <dgm:cxn modelId="{61785EB1-FE98-4FF4-8BD0-A5727EBCFE30}" type="presParOf" srcId="{25294128-6E56-4D98-9044-3B12001F9B14}" destId="{98444D6E-80AA-4D66-81B3-B998B7D7988B}" srcOrd="0" destOrd="0" presId="urn:microsoft.com/office/officeart/2005/8/layout/hProcess10"/>
    <dgm:cxn modelId="{62F892B1-0E64-4C8E-ACBC-9395C5AE395F}" type="presParOf" srcId="{98444D6E-80AA-4D66-81B3-B998B7D7988B}" destId="{F1A0F5E0-CDBA-40C0-BA13-31DE083A990D}" srcOrd="0" destOrd="0" presId="urn:microsoft.com/office/officeart/2005/8/layout/hProcess10"/>
    <dgm:cxn modelId="{2BBF3F92-7228-4018-961A-4853B0364D56}" type="presParOf" srcId="{98444D6E-80AA-4D66-81B3-B998B7D7988B}" destId="{12BDA219-4B63-4327-A52C-31E9A84FFD02}" srcOrd="1" destOrd="0" presId="urn:microsoft.com/office/officeart/2005/8/layout/hProcess10"/>
    <dgm:cxn modelId="{701575CE-34BC-4B0C-AEF2-D08B09C80A7C}" type="presParOf" srcId="{25294128-6E56-4D98-9044-3B12001F9B14}" destId="{22D2B2D3-8DD0-4503-9192-19276A4255B5}" srcOrd="1" destOrd="0" presId="urn:microsoft.com/office/officeart/2005/8/layout/hProcess10"/>
    <dgm:cxn modelId="{E3AC03B7-59F0-46D9-B847-80B664C3E51E}" type="presParOf" srcId="{22D2B2D3-8DD0-4503-9192-19276A4255B5}" destId="{4BF3426C-4362-4E4C-B2A4-C10A12509CD6}" srcOrd="0" destOrd="0" presId="urn:microsoft.com/office/officeart/2005/8/layout/hProcess10"/>
    <dgm:cxn modelId="{312C722E-DDDB-4FB2-87D8-4978D4F5EBB1}" type="presParOf" srcId="{25294128-6E56-4D98-9044-3B12001F9B14}" destId="{6DB2B680-EB9E-4CB4-8F82-F32EC7B6C378}" srcOrd="2" destOrd="0" presId="urn:microsoft.com/office/officeart/2005/8/layout/hProcess10"/>
    <dgm:cxn modelId="{3BA7A360-7452-4C02-B7D7-0A0F29929845}" type="presParOf" srcId="{6DB2B680-EB9E-4CB4-8F82-F32EC7B6C378}" destId="{EDEE34F0-A894-4CCA-A8E5-A951CB6A2A42}" srcOrd="0" destOrd="0" presId="urn:microsoft.com/office/officeart/2005/8/layout/hProcess10"/>
    <dgm:cxn modelId="{683CFA9D-E814-4F97-921D-FD188A171167}" type="presParOf" srcId="{6DB2B680-EB9E-4CB4-8F82-F32EC7B6C378}" destId="{2BFA346B-E7F3-4983-99C8-0D5BFD6AD80F}" srcOrd="1" destOrd="0" presId="urn:microsoft.com/office/officeart/2005/8/layout/hProcess10"/>
    <dgm:cxn modelId="{FD49A403-020F-4FEF-9CFE-7BE7CDF12AD9}" type="presParOf" srcId="{25294128-6E56-4D98-9044-3B12001F9B14}" destId="{D4AFEC18-1254-487E-B226-D06FDEDA6318}" srcOrd="3" destOrd="0" presId="urn:microsoft.com/office/officeart/2005/8/layout/hProcess10"/>
    <dgm:cxn modelId="{10507D25-6C93-456C-8725-7DF5C160DE04}" type="presParOf" srcId="{D4AFEC18-1254-487E-B226-D06FDEDA6318}" destId="{85C1F587-6B3E-44AD-A2D0-5C4AB248EDEB}" srcOrd="0" destOrd="0" presId="urn:microsoft.com/office/officeart/2005/8/layout/hProcess10"/>
    <dgm:cxn modelId="{D420C2DC-1429-497B-8835-55E364567FE7}" type="presParOf" srcId="{25294128-6E56-4D98-9044-3B12001F9B14}" destId="{2BEB59A6-2FC4-4FFD-999F-53BA190CEAAF}" srcOrd="4" destOrd="0" presId="urn:microsoft.com/office/officeart/2005/8/layout/hProcess10"/>
    <dgm:cxn modelId="{DC1DEF6A-FD80-4DC2-ADE6-928B5B27D1B1}" type="presParOf" srcId="{2BEB59A6-2FC4-4FFD-999F-53BA190CEAAF}" destId="{35BD9ED5-CE7C-4CE8-AFDF-05DD2A5C77A5}" srcOrd="0" destOrd="0" presId="urn:microsoft.com/office/officeart/2005/8/layout/hProcess10"/>
    <dgm:cxn modelId="{865FEB0D-8344-47FB-8221-1D0853E23978}" type="presParOf" srcId="{2BEB59A6-2FC4-4FFD-999F-53BA190CEAAF}" destId="{6F4D60BE-862F-4FE6-BD7B-65C6E7B8B89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1FAEE-BBE3-4D58-BBFF-2EBCFE28814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6728B87-4344-487C-9C59-A9519BE7E86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¿Qué son las Normas APA?</a:t>
          </a:r>
          <a:endParaRPr lang="es-NI" sz="28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Open Sans" panose="020B0606030504020204"/>
            <a:ea typeface="+mn-ea"/>
            <a:cs typeface="Arial" panose="020B0604020202020204" pitchFamily="34" charset="0"/>
          </a:endParaRPr>
        </a:p>
      </dgm:t>
    </dgm:pt>
    <dgm:pt modelId="{5B0C5FA9-D78E-42F0-82D2-98C1074CD4CD}" type="parTrans" cxnId="{E0C1F248-AEB2-4DD2-B376-C16F3AE330E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AAE020B3-8240-4365-8C5D-2741163F996A}" type="sibTrans" cxnId="{E0C1F248-AEB2-4DD2-B376-C16F3AE330E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8E8D9E29-DA23-4145-B412-690548FAD6C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Objetivo de las normas</a:t>
          </a:r>
          <a:r>
            <a:rPr lang="es-NI" sz="2200" kern="1200" dirty="0" smtClean="0">
              <a:latin typeface="+mn-lt"/>
            </a:rPr>
            <a:t>.</a:t>
          </a:r>
          <a:endParaRPr lang="es-NI" sz="2200" kern="1200" dirty="0">
            <a:latin typeface="+mn-lt"/>
          </a:endParaRPr>
        </a:p>
      </dgm:t>
    </dgm:pt>
    <dgm:pt modelId="{068E3F1C-6B8F-4625-86CF-AF6BB279643C}" type="parTrans" cxnId="{6B6C3604-5552-48EC-A30D-A8DC40F526EB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9DED5659-5BA2-4A69-86CB-3D64EE0E28AC}" type="sibTrans" cxnId="{6B6C3604-5552-48EC-A30D-A8DC40F526EB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91F92BBA-5E35-413B-9F9E-E4AD129324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NI" sz="2800" dirty="0" smtClean="0">
              <a:latin typeface="Arial Narrow" panose="020B0606020202030204" pitchFamily="34" charset="0"/>
            </a:rPr>
            <a:t>Conjunto de normas que permiten comunicar de manera ordenada y técnica la información en la cual nos apoyamos para la elaboración de trabajos académicos, investigativos y de otra índole. 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CA4496E1-77C1-4FA5-BE32-23E498C5BD7E}" type="parTrans" cxnId="{9F651B52-BD4B-4988-B2CF-92339F781637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B9C4EEAD-0ABC-482B-9391-6C11A20D8AE7}" type="sibTrans" cxnId="{9F651B52-BD4B-4988-B2CF-92339F781637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421778B2-1ACC-4E0C-8765-AC001A5AE61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endParaRPr lang="es-NI" sz="2800" dirty="0">
            <a:latin typeface="Arial Narrow" panose="020B0606020202030204" pitchFamily="34" charset="0"/>
          </a:endParaRPr>
        </a:p>
      </dgm:t>
    </dgm:pt>
    <dgm:pt modelId="{8B3C9F4C-58C9-4D0F-98A2-65C54D23E461}" type="parTrans" cxnId="{D2C0D195-CD46-4B9B-BD64-4A3C7A34CE0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028F2719-B4BF-42FB-9015-7BB00ADB5CEC}" type="sibTrans" cxnId="{D2C0D195-CD46-4B9B-BD64-4A3C7A34CE0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1F179CF2-B710-4157-BF96-29FF10D3ADD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pPr algn="just"/>
          <a:r>
            <a:rPr lang="es-NI" sz="2800" dirty="0" smtClean="0">
              <a:latin typeface="Arial Narrow" panose="020B0606020202030204" pitchFamily="34" charset="0"/>
            </a:rPr>
            <a:t>Establecer una estructura normalizada para todos los elementos que las conforman, ya sean signos de puntuación, diacrisis tipográficas o delimitación de campos.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F6354BF8-B7E7-4D50-9AA7-8BA3004EABF5}" type="parTrans" cxnId="{08D9C888-B58F-4ED8-9A56-83A0ACD03C5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B92CD714-94E7-4410-8097-73A67821765F}" type="sibTrans" cxnId="{08D9C888-B58F-4ED8-9A56-83A0ACD03C5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08378DEE-CCAC-4954-9E2D-B81D060A661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pPr algn="just"/>
          <a:endParaRPr lang="es-NI" sz="2800" dirty="0">
            <a:latin typeface="Arial Narrow" panose="020B0606020202030204" pitchFamily="34" charset="0"/>
          </a:endParaRPr>
        </a:p>
      </dgm:t>
    </dgm:pt>
    <dgm:pt modelId="{64B45EE4-F965-42FD-9D8C-03E82D613B9F}" type="parTrans" cxnId="{AFB9AAB8-88B4-4BF9-A77C-53CD471CDFF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2BE1883D-D6A5-4080-A474-6C7859D406AA}" type="sibTrans" cxnId="{AFB9AAB8-88B4-4BF9-A77C-53CD471CDFF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E55AB187-D911-4672-9C83-F06D714D8E12}" type="pres">
      <dgm:prSet presAssocID="{A2E1FAEE-BBE3-4D58-BBFF-2EBCFE288140}" presName="diagram" presStyleCnt="0">
        <dgm:presLayoutVars>
          <dgm:dir/>
          <dgm:animLvl val="lvl"/>
          <dgm:resizeHandles val="exact"/>
        </dgm:presLayoutVars>
      </dgm:prSet>
      <dgm:spPr/>
    </dgm:pt>
    <dgm:pt modelId="{4176FBF1-655F-48EA-A46E-23DAF41B5E7E}" type="pres">
      <dgm:prSet presAssocID="{96728B87-4344-487C-9C59-A9519BE7E863}" presName="compNode" presStyleCnt="0"/>
      <dgm:spPr/>
    </dgm:pt>
    <dgm:pt modelId="{EAE376B5-CDE7-48DF-A4D7-7432E7152F19}" type="pres">
      <dgm:prSet presAssocID="{96728B87-4344-487C-9C59-A9519BE7E863}" presName="childRect" presStyleLbl="bgAcc1" presStyleIdx="0" presStyleCnt="2" custScaleY="16607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E605171-0CAC-49C3-98F7-F23AED5F0EB6}" type="pres">
      <dgm:prSet presAssocID="{96728B87-4344-487C-9C59-A9519BE7E8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1CDBDB1-868A-4C39-A616-D16562C6D1C4}" type="pres">
      <dgm:prSet presAssocID="{96728B87-4344-487C-9C59-A9519BE7E863}" presName="parentRect" presStyleLbl="alignNode1" presStyleIdx="0" presStyleCnt="2" custLinFactNeighborY="68211"/>
      <dgm:spPr/>
      <dgm:t>
        <a:bodyPr/>
        <a:lstStyle/>
        <a:p>
          <a:endParaRPr lang="es-NI"/>
        </a:p>
      </dgm:t>
    </dgm:pt>
    <dgm:pt modelId="{E1402214-3316-42A9-97F8-DDC1FAD419AB}" type="pres">
      <dgm:prSet presAssocID="{96728B87-4344-487C-9C59-A9519BE7E863}" presName="adorn" presStyleLbl="fgAccFollowNode1" presStyleIdx="0" presStyleCnt="2" custLinFactNeighborY="62551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657ADC-8E9C-40CA-B098-1EF18E3DA9E2}" type="pres">
      <dgm:prSet presAssocID="{AAE020B3-8240-4365-8C5D-2741163F996A}" presName="sibTrans" presStyleLbl="sibTrans2D1" presStyleIdx="0" presStyleCnt="0"/>
      <dgm:spPr/>
      <dgm:t>
        <a:bodyPr/>
        <a:lstStyle/>
        <a:p>
          <a:endParaRPr lang="es-NI"/>
        </a:p>
      </dgm:t>
    </dgm:pt>
    <dgm:pt modelId="{976AD9B2-99FF-4BB5-A272-C4EDBD9A5CBC}" type="pres">
      <dgm:prSet presAssocID="{8E8D9E29-DA23-4145-B412-690548FAD6C9}" presName="compNode" presStyleCnt="0"/>
      <dgm:spPr/>
    </dgm:pt>
    <dgm:pt modelId="{BF1112A4-D321-464E-86F0-BAF0376E655A}" type="pres">
      <dgm:prSet presAssocID="{8E8D9E29-DA23-4145-B412-690548FAD6C9}" presName="childRect" presStyleLbl="bgAcc1" presStyleIdx="1" presStyleCnt="2" custScaleY="156906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EC8C030-D950-47CD-9B4B-067C5F08FD9B}" type="pres">
      <dgm:prSet presAssocID="{8E8D9E29-DA23-4145-B412-690548FAD6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E8E5C9BC-AB53-49FC-AB9C-24AD5F25425F}" type="pres">
      <dgm:prSet presAssocID="{8E8D9E29-DA23-4145-B412-690548FAD6C9}" presName="parentRect" presStyleLbl="alignNode1" presStyleIdx="1" presStyleCnt="2" custScaleY="97567" custLinFactNeighborY="70785"/>
      <dgm:spPr/>
      <dgm:t>
        <a:bodyPr/>
        <a:lstStyle/>
        <a:p>
          <a:endParaRPr lang="es-NI"/>
        </a:p>
      </dgm:t>
    </dgm:pt>
    <dgm:pt modelId="{D2863854-1472-4C7C-8ABD-59777AD7F615}" type="pres">
      <dgm:prSet presAssocID="{8E8D9E29-DA23-4145-B412-690548FAD6C9}" presName="adorn" presStyleLbl="fgAccFollowNode1" presStyleIdx="1" presStyleCnt="2" custLinFactNeighborY="64914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A69CCB8-EA05-4708-9299-44C86085B51A}" type="presOf" srcId="{1F179CF2-B710-4157-BF96-29FF10D3ADD8}" destId="{BF1112A4-D321-464E-86F0-BAF0376E655A}" srcOrd="0" destOrd="0" presId="urn:microsoft.com/office/officeart/2005/8/layout/bList2"/>
    <dgm:cxn modelId="{AFB9AAB8-88B4-4BF9-A77C-53CD471CDFF4}" srcId="{8E8D9E29-DA23-4145-B412-690548FAD6C9}" destId="{08378DEE-CCAC-4954-9E2D-B81D060A6613}" srcOrd="1" destOrd="0" parTransId="{64B45EE4-F965-42FD-9D8C-03E82D613B9F}" sibTransId="{2BE1883D-D6A5-4080-A474-6C7859D406AA}"/>
    <dgm:cxn modelId="{FAE808BF-9AD8-4A5D-9429-ECA38CBE78B0}" type="presOf" srcId="{8E8D9E29-DA23-4145-B412-690548FAD6C9}" destId="{E8E5C9BC-AB53-49FC-AB9C-24AD5F25425F}" srcOrd="1" destOrd="0" presId="urn:microsoft.com/office/officeart/2005/8/layout/bList2"/>
    <dgm:cxn modelId="{A745E6C1-FD6C-4674-89AF-F0D147B6E3AD}" type="presOf" srcId="{A2E1FAEE-BBE3-4D58-BBFF-2EBCFE288140}" destId="{E55AB187-D911-4672-9C83-F06D714D8E12}" srcOrd="0" destOrd="0" presId="urn:microsoft.com/office/officeart/2005/8/layout/bList2"/>
    <dgm:cxn modelId="{28AA465D-F115-4C49-AE12-749C592AD492}" type="presOf" srcId="{AAE020B3-8240-4365-8C5D-2741163F996A}" destId="{54657ADC-8E9C-40CA-B098-1EF18E3DA9E2}" srcOrd="0" destOrd="0" presId="urn:microsoft.com/office/officeart/2005/8/layout/bList2"/>
    <dgm:cxn modelId="{9F651B52-BD4B-4988-B2CF-92339F781637}" srcId="{96728B87-4344-487C-9C59-A9519BE7E863}" destId="{91F92BBA-5E35-413B-9F9E-E4AD129324E7}" srcOrd="0" destOrd="0" parTransId="{CA4496E1-77C1-4FA5-BE32-23E498C5BD7E}" sibTransId="{B9C4EEAD-0ABC-482B-9391-6C11A20D8AE7}"/>
    <dgm:cxn modelId="{A8187278-9A09-4815-9F5A-27FBC36A2B2D}" type="presOf" srcId="{421778B2-1ACC-4E0C-8765-AC001A5AE61E}" destId="{EAE376B5-CDE7-48DF-A4D7-7432E7152F19}" srcOrd="0" destOrd="1" presId="urn:microsoft.com/office/officeart/2005/8/layout/bList2"/>
    <dgm:cxn modelId="{A88D51BF-24EA-46E3-B947-977C5054EDB0}" type="presOf" srcId="{8E8D9E29-DA23-4145-B412-690548FAD6C9}" destId="{6EC8C030-D950-47CD-9B4B-067C5F08FD9B}" srcOrd="0" destOrd="0" presId="urn:microsoft.com/office/officeart/2005/8/layout/bList2"/>
    <dgm:cxn modelId="{D2C0D195-CD46-4B9B-BD64-4A3C7A34CE01}" srcId="{96728B87-4344-487C-9C59-A9519BE7E863}" destId="{421778B2-1ACC-4E0C-8765-AC001A5AE61E}" srcOrd="1" destOrd="0" parTransId="{8B3C9F4C-58C9-4D0F-98A2-65C54D23E461}" sibTransId="{028F2719-B4BF-42FB-9015-7BB00ADB5CEC}"/>
    <dgm:cxn modelId="{08D9C888-B58F-4ED8-9A56-83A0ACD03C51}" srcId="{8E8D9E29-DA23-4145-B412-690548FAD6C9}" destId="{1F179CF2-B710-4157-BF96-29FF10D3ADD8}" srcOrd="0" destOrd="0" parTransId="{F6354BF8-B7E7-4D50-9AA7-8BA3004EABF5}" sibTransId="{B92CD714-94E7-4410-8097-73A67821765F}"/>
    <dgm:cxn modelId="{26F8D770-147E-43FF-8115-B8B252E4B51F}" type="presOf" srcId="{96728B87-4344-487C-9C59-A9519BE7E863}" destId="{DE605171-0CAC-49C3-98F7-F23AED5F0EB6}" srcOrd="0" destOrd="0" presId="urn:microsoft.com/office/officeart/2005/8/layout/bList2"/>
    <dgm:cxn modelId="{1323330C-D26B-41D9-B075-E6E8E698B322}" type="presOf" srcId="{91F92BBA-5E35-413B-9F9E-E4AD129324E7}" destId="{EAE376B5-CDE7-48DF-A4D7-7432E7152F19}" srcOrd="0" destOrd="0" presId="urn:microsoft.com/office/officeart/2005/8/layout/bList2"/>
    <dgm:cxn modelId="{E0C1F248-AEB2-4DD2-B376-C16F3AE330E4}" srcId="{A2E1FAEE-BBE3-4D58-BBFF-2EBCFE288140}" destId="{96728B87-4344-487C-9C59-A9519BE7E863}" srcOrd="0" destOrd="0" parTransId="{5B0C5FA9-D78E-42F0-82D2-98C1074CD4CD}" sibTransId="{AAE020B3-8240-4365-8C5D-2741163F996A}"/>
    <dgm:cxn modelId="{6B6C3604-5552-48EC-A30D-A8DC40F526EB}" srcId="{A2E1FAEE-BBE3-4D58-BBFF-2EBCFE288140}" destId="{8E8D9E29-DA23-4145-B412-690548FAD6C9}" srcOrd="1" destOrd="0" parTransId="{068E3F1C-6B8F-4625-86CF-AF6BB279643C}" sibTransId="{9DED5659-5BA2-4A69-86CB-3D64EE0E28AC}"/>
    <dgm:cxn modelId="{938B03E5-9B0B-4F7F-8114-0C8D24B2C3FA}" type="presOf" srcId="{96728B87-4344-487C-9C59-A9519BE7E863}" destId="{A1CDBDB1-868A-4C39-A616-D16562C6D1C4}" srcOrd="1" destOrd="0" presId="urn:microsoft.com/office/officeart/2005/8/layout/bList2"/>
    <dgm:cxn modelId="{978E5345-4F44-4610-97AF-70F6A41B023F}" type="presOf" srcId="{08378DEE-CCAC-4954-9E2D-B81D060A6613}" destId="{BF1112A4-D321-464E-86F0-BAF0376E655A}" srcOrd="0" destOrd="1" presId="urn:microsoft.com/office/officeart/2005/8/layout/bList2"/>
    <dgm:cxn modelId="{107D9514-4005-4039-9813-7EFAB376CCF7}" type="presParOf" srcId="{E55AB187-D911-4672-9C83-F06D714D8E12}" destId="{4176FBF1-655F-48EA-A46E-23DAF41B5E7E}" srcOrd="0" destOrd="0" presId="urn:microsoft.com/office/officeart/2005/8/layout/bList2"/>
    <dgm:cxn modelId="{304C6B2C-7557-44C6-9D4A-627BC012FBD2}" type="presParOf" srcId="{4176FBF1-655F-48EA-A46E-23DAF41B5E7E}" destId="{EAE376B5-CDE7-48DF-A4D7-7432E7152F19}" srcOrd="0" destOrd="0" presId="urn:microsoft.com/office/officeart/2005/8/layout/bList2"/>
    <dgm:cxn modelId="{992F5D17-629E-4FF9-9F13-42711A365C13}" type="presParOf" srcId="{4176FBF1-655F-48EA-A46E-23DAF41B5E7E}" destId="{DE605171-0CAC-49C3-98F7-F23AED5F0EB6}" srcOrd="1" destOrd="0" presId="urn:microsoft.com/office/officeart/2005/8/layout/bList2"/>
    <dgm:cxn modelId="{99513DC0-DF86-4441-8A5F-D1F430584F46}" type="presParOf" srcId="{4176FBF1-655F-48EA-A46E-23DAF41B5E7E}" destId="{A1CDBDB1-868A-4C39-A616-D16562C6D1C4}" srcOrd="2" destOrd="0" presId="urn:microsoft.com/office/officeart/2005/8/layout/bList2"/>
    <dgm:cxn modelId="{496E7792-E4BD-40EA-86FE-5EA0AA650FDA}" type="presParOf" srcId="{4176FBF1-655F-48EA-A46E-23DAF41B5E7E}" destId="{E1402214-3316-42A9-97F8-DDC1FAD419AB}" srcOrd="3" destOrd="0" presId="urn:microsoft.com/office/officeart/2005/8/layout/bList2"/>
    <dgm:cxn modelId="{7D20CF6E-42A3-4362-BD31-D3A8EEFEF0AA}" type="presParOf" srcId="{E55AB187-D911-4672-9C83-F06D714D8E12}" destId="{54657ADC-8E9C-40CA-B098-1EF18E3DA9E2}" srcOrd="1" destOrd="0" presId="urn:microsoft.com/office/officeart/2005/8/layout/bList2"/>
    <dgm:cxn modelId="{39437D37-9E61-433B-BDA2-CFF448BB6F60}" type="presParOf" srcId="{E55AB187-D911-4672-9C83-F06D714D8E12}" destId="{976AD9B2-99FF-4BB5-A272-C4EDBD9A5CBC}" srcOrd="2" destOrd="0" presId="urn:microsoft.com/office/officeart/2005/8/layout/bList2"/>
    <dgm:cxn modelId="{2C437BFE-4C61-4B1C-9297-188AA0963D27}" type="presParOf" srcId="{976AD9B2-99FF-4BB5-A272-C4EDBD9A5CBC}" destId="{BF1112A4-D321-464E-86F0-BAF0376E655A}" srcOrd="0" destOrd="0" presId="urn:microsoft.com/office/officeart/2005/8/layout/bList2"/>
    <dgm:cxn modelId="{E6A96620-DC21-4134-990B-DA9B36363ABB}" type="presParOf" srcId="{976AD9B2-99FF-4BB5-A272-C4EDBD9A5CBC}" destId="{6EC8C030-D950-47CD-9B4B-067C5F08FD9B}" srcOrd="1" destOrd="0" presId="urn:microsoft.com/office/officeart/2005/8/layout/bList2"/>
    <dgm:cxn modelId="{FDF594AD-9AEA-4C13-A36B-C2A320D88CDF}" type="presParOf" srcId="{976AD9B2-99FF-4BB5-A272-C4EDBD9A5CBC}" destId="{E8E5C9BC-AB53-49FC-AB9C-24AD5F25425F}" srcOrd="2" destOrd="0" presId="urn:microsoft.com/office/officeart/2005/8/layout/bList2"/>
    <dgm:cxn modelId="{687DA431-741A-4503-8529-7488102FD073}" type="presParOf" srcId="{976AD9B2-99FF-4BB5-A272-C4EDBD9A5CBC}" destId="{D2863854-1472-4C7C-8ABD-59777AD7F61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C0D75-88A8-4B72-B436-D6666D1B20B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3D36392F-84E7-4994-A007-900C306E862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Referencias bibliográficas </a:t>
          </a:r>
          <a:r>
            <a:rPr lang="es-CL" sz="2000" i="0" baseline="0" dirty="0" smtClean="0">
              <a:latin typeface="Arial Narrow" panose="020B0606020202030204" pitchFamily="34" charset="0"/>
            </a:rPr>
            <a:t>son un c</a:t>
          </a:r>
          <a:r>
            <a:rPr lang="es-CL" sz="2000" b="0" i="0" baseline="0" dirty="0" smtClean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000" dirty="0">
            <a:latin typeface="Arial Narrow" panose="020B0606020202030204" pitchFamily="34" charset="0"/>
          </a:endParaRPr>
        </a:p>
      </dgm:t>
    </dgm:pt>
    <dgm:pt modelId="{0B81D08B-6C8F-40A5-97AF-AB7EB7CBE0E6}" type="parTrans" cxnId="{6F3BA6A7-B01A-4E33-9D42-F014D31FBB66}">
      <dgm:prSet/>
      <dgm:spPr/>
      <dgm:t>
        <a:bodyPr/>
        <a:lstStyle/>
        <a:p>
          <a:endParaRPr lang="es-NI"/>
        </a:p>
      </dgm:t>
    </dgm:pt>
    <dgm:pt modelId="{84FED63F-E808-4475-8FBC-AF84A48BE4E9}" type="sibTrans" cxnId="{6F3BA6A7-B01A-4E33-9D42-F014D31FBB6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96B9257A-00B9-40F9-AB6D-1705ABA07DF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Una lista de referencias </a:t>
          </a:r>
          <a:r>
            <a:rPr lang="es-CL" sz="2000" b="0" i="0" baseline="0" dirty="0" smtClean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000" dirty="0">
            <a:latin typeface="Arial Narrow" panose="020B0606020202030204" pitchFamily="34" charset="0"/>
          </a:endParaRPr>
        </a:p>
      </dgm:t>
    </dgm:pt>
    <dgm:pt modelId="{676AACEE-54D0-4FE8-AE18-D8A5385BE1CC}" type="parTrans" cxnId="{23C85B29-2FAB-4D28-902E-219B78F1826D}">
      <dgm:prSet/>
      <dgm:spPr/>
      <dgm:t>
        <a:bodyPr/>
        <a:lstStyle/>
        <a:p>
          <a:endParaRPr lang="es-NI"/>
        </a:p>
      </dgm:t>
    </dgm:pt>
    <dgm:pt modelId="{231FBF2E-CEE2-4C87-9228-2E457141703B}" type="sibTrans" cxnId="{23C85B29-2FAB-4D28-902E-219B78F1826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D24A6EA9-2E74-4627-ACD9-539C056F2F9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La lista de referencias </a:t>
          </a:r>
          <a:r>
            <a:rPr lang="es-CL" sz="2000" b="0" i="0" baseline="0" dirty="0" smtClean="0">
              <a:latin typeface="Arial Narrow" panose="020B0606020202030204" pitchFamily="34" charset="0"/>
            </a:rPr>
            <a:t>debe ir al final de nuestro trabajo </a:t>
          </a:r>
          <a:r>
            <a:rPr lang="es-ES" sz="2000" b="0" i="0" baseline="0" dirty="0" smtClean="0">
              <a:latin typeface="Arial Narrow" panose="020B0606020202030204" pitchFamily="34" charset="0"/>
            </a:rPr>
            <a:t>para identificar cada una de las fuentes documentales consultadas por el investigador</a:t>
          </a:r>
          <a:r>
            <a:rPr lang="es-ES" sz="2000" b="0" i="0" baseline="0" dirty="0" smtClean="0"/>
            <a:t>.</a:t>
          </a:r>
          <a:endParaRPr lang="es-NI" sz="2000" dirty="0"/>
        </a:p>
      </dgm:t>
    </dgm:pt>
    <dgm:pt modelId="{4001B232-DBA0-4051-A0B3-97BF75F737A3}" type="parTrans" cxnId="{A9F23E46-20E7-4367-A5D5-8A563B32BECE}">
      <dgm:prSet/>
      <dgm:spPr/>
      <dgm:t>
        <a:bodyPr/>
        <a:lstStyle/>
        <a:p>
          <a:endParaRPr lang="es-NI"/>
        </a:p>
      </dgm:t>
    </dgm:pt>
    <dgm:pt modelId="{2CF264B3-B5CC-4BAA-A9FB-249B1E7ABA9C}" type="sibTrans" cxnId="{A9F23E46-20E7-4367-A5D5-8A563B32BECE}">
      <dgm:prSet/>
      <dgm:spPr/>
      <dgm:t>
        <a:bodyPr/>
        <a:lstStyle/>
        <a:p>
          <a:endParaRPr lang="es-NI"/>
        </a:p>
      </dgm:t>
    </dgm:pt>
    <dgm:pt modelId="{2710DCF1-8803-4C9C-B9E7-E13E48E3A6F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NI" sz="1600" b="1" dirty="0" smtClean="0">
              <a:latin typeface="Arial Narrow" panose="020B0606020202030204" pitchFamily="34" charset="0"/>
            </a:rPr>
            <a:t>Según Cázares</a:t>
          </a:r>
          <a:r>
            <a:rPr lang="es-CL" sz="1600" dirty="0" smtClean="0">
              <a:latin typeface="Arial Narrow" panose="020B0606020202030204" pitchFamily="34" charset="0"/>
            </a:rPr>
            <a:t> pueden ser: </a:t>
          </a:r>
          <a:r>
            <a:rPr lang="es-CL" sz="1600" b="1" dirty="0" smtClean="0">
              <a:latin typeface="Arial Narrow" panose="020B0606020202030204" pitchFamily="34" charset="0"/>
            </a:rPr>
            <a:t>documentos escritos</a:t>
          </a:r>
          <a:r>
            <a:rPr lang="es-CL" sz="1600" dirty="0" smtClean="0">
              <a:latin typeface="Arial Narrow" panose="020B0606020202030204" pitchFamily="34" charset="0"/>
            </a:rPr>
            <a:t>, como libros, periódicos, revistas, actas notariales, tratados, encuestas y conferencias, etc.; </a:t>
          </a:r>
          <a:r>
            <a:rPr lang="es-CL" sz="1600" b="1" dirty="0" smtClean="0">
              <a:latin typeface="Arial Narrow" panose="020B0606020202030204" pitchFamily="34" charset="0"/>
            </a:rPr>
            <a:t>documentos fílmicos </a:t>
          </a:r>
          <a:r>
            <a:rPr lang="es-CL" sz="1600" dirty="0" smtClean="0">
              <a:latin typeface="Arial Narrow" panose="020B0606020202030204" pitchFamily="34" charset="0"/>
            </a:rPr>
            <a:t>como películas, diapositivas, filminas, etc. Documentos grabados, como discos, cintas, </a:t>
          </a:r>
          <a:r>
            <a:rPr lang="es-CL" sz="1600" dirty="0" err="1" smtClean="0">
              <a:latin typeface="Arial Narrow" panose="020B0606020202030204" pitchFamily="34" charset="0"/>
            </a:rPr>
            <a:t>casettes</a:t>
          </a:r>
          <a:r>
            <a:rPr lang="es-CL" sz="1600" dirty="0" smtClean="0">
              <a:latin typeface="Arial Narrow" panose="020B0606020202030204" pitchFamily="34" charset="0"/>
            </a:rPr>
            <a:t>, etc</a:t>
          </a:r>
          <a:r>
            <a:rPr lang="es-CL" sz="1600" dirty="0" smtClean="0"/>
            <a:t>.</a:t>
          </a:r>
          <a:endParaRPr lang="es-NI" sz="1600" dirty="0"/>
        </a:p>
      </dgm:t>
    </dgm:pt>
    <dgm:pt modelId="{DA854713-83AD-44B5-A493-D42606E46C1A}" type="parTrans" cxnId="{3C5FCA3A-1803-4203-B406-0C01A1A9BEA5}">
      <dgm:prSet/>
      <dgm:spPr/>
      <dgm:t>
        <a:bodyPr/>
        <a:lstStyle/>
        <a:p>
          <a:endParaRPr lang="es-NI"/>
        </a:p>
      </dgm:t>
    </dgm:pt>
    <dgm:pt modelId="{C2C5DD06-A5A2-4253-967F-82728437960C}" type="sibTrans" cxnId="{3C5FCA3A-1803-4203-B406-0C01A1A9BEA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4C42D09D-AC37-4274-BB52-CE5063F5AAC6}" type="pres">
      <dgm:prSet presAssocID="{DD6C0D75-88A8-4B72-B436-D6666D1B20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8459A08-1C2B-4A7C-B62C-D099F6448B32}" type="pres">
      <dgm:prSet presAssocID="{3D36392F-84E7-4994-A007-900C306E86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BC5C361-0D22-4BF5-9ACB-A1B0845CA9B3}" type="pres">
      <dgm:prSet presAssocID="{84FED63F-E808-4475-8FBC-AF84A48BE4E9}" presName="sibTrans" presStyleLbl="sibTrans2D1" presStyleIdx="0" presStyleCnt="3"/>
      <dgm:spPr/>
      <dgm:t>
        <a:bodyPr/>
        <a:lstStyle/>
        <a:p>
          <a:endParaRPr lang="es-NI"/>
        </a:p>
      </dgm:t>
    </dgm:pt>
    <dgm:pt modelId="{6A913DE8-6DE4-4CE3-9AC1-994ECCAD20E9}" type="pres">
      <dgm:prSet presAssocID="{84FED63F-E808-4475-8FBC-AF84A48BE4E9}" presName="connectorText" presStyleLbl="sibTrans2D1" presStyleIdx="0" presStyleCnt="3"/>
      <dgm:spPr/>
      <dgm:t>
        <a:bodyPr/>
        <a:lstStyle/>
        <a:p>
          <a:endParaRPr lang="es-NI"/>
        </a:p>
      </dgm:t>
    </dgm:pt>
    <dgm:pt modelId="{D64275F9-5B24-4F6C-9106-40556EC22F7D}" type="pres">
      <dgm:prSet presAssocID="{96B9257A-00B9-40F9-AB6D-1705ABA07D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B3E5005-86BC-446C-A4D7-3A8EC80B182D}" type="pres">
      <dgm:prSet presAssocID="{231FBF2E-CEE2-4C87-9228-2E457141703B}" presName="sibTrans" presStyleLbl="sibTrans2D1" presStyleIdx="1" presStyleCnt="3"/>
      <dgm:spPr/>
      <dgm:t>
        <a:bodyPr/>
        <a:lstStyle/>
        <a:p>
          <a:endParaRPr lang="es-NI"/>
        </a:p>
      </dgm:t>
    </dgm:pt>
    <dgm:pt modelId="{E89A29C0-351E-4677-8D97-4F17ECB1F409}" type="pres">
      <dgm:prSet presAssocID="{231FBF2E-CEE2-4C87-9228-2E457141703B}" presName="connectorText" presStyleLbl="sibTrans2D1" presStyleIdx="1" presStyleCnt="3"/>
      <dgm:spPr/>
      <dgm:t>
        <a:bodyPr/>
        <a:lstStyle/>
        <a:p>
          <a:endParaRPr lang="es-NI"/>
        </a:p>
      </dgm:t>
    </dgm:pt>
    <dgm:pt modelId="{B8BD039E-64AB-4002-A1CC-DC818E69E675}" type="pres">
      <dgm:prSet presAssocID="{2710DCF1-8803-4C9C-B9E7-E13E48E3A6F5}" presName="node" presStyleLbl="node1" presStyleIdx="2" presStyleCnt="4" custScaleX="11539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28C677F-C9CE-48D1-8587-B16E32E1D384}" type="pres">
      <dgm:prSet presAssocID="{C2C5DD06-A5A2-4253-967F-82728437960C}" presName="sibTrans" presStyleLbl="sibTrans2D1" presStyleIdx="2" presStyleCnt="3"/>
      <dgm:spPr/>
      <dgm:t>
        <a:bodyPr/>
        <a:lstStyle/>
        <a:p>
          <a:endParaRPr lang="es-NI"/>
        </a:p>
      </dgm:t>
    </dgm:pt>
    <dgm:pt modelId="{DE5CB370-707C-46A0-BB12-813F3B520A7E}" type="pres">
      <dgm:prSet presAssocID="{C2C5DD06-A5A2-4253-967F-82728437960C}" presName="connectorText" presStyleLbl="sibTrans2D1" presStyleIdx="2" presStyleCnt="3"/>
      <dgm:spPr/>
      <dgm:t>
        <a:bodyPr/>
        <a:lstStyle/>
        <a:p>
          <a:endParaRPr lang="es-NI"/>
        </a:p>
      </dgm:t>
    </dgm:pt>
    <dgm:pt modelId="{9F4753F3-6945-408D-B56C-2DCA4467D56D}" type="pres">
      <dgm:prSet presAssocID="{D24A6EA9-2E74-4627-ACD9-539C056F2F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596ABE1A-A7D5-4021-9C44-F3611030E636}" type="presOf" srcId="{96B9257A-00B9-40F9-AB6D-1705ABA07DF9}" destId="{D64275F9-5B24-4F6C-9106-40556EC22F7D}" srcOrd="0" destOrd="0" presId="urn:microsoft.com/office/officeart/2005/8/layout/process1"/>
    <dgm:cxn modelId="{A9F23E46-20E7-4367-A5D5-8A563B32BECE}" srcId="{DD6C0D75-88A8-4B72-B436-D6666D1B20BB}" destId="{D24A6EA9-2E74-4627-ACD9-539C056F2F91}" srcOrd="3" destOrd="0" parTransId="{4001B232-DBA0-4051-A0B3-97BF75F737A3}" sibTransId="{2CF264B3-B5CC-4BAA-A9FB-249B1E7ABA9C}"/>
    <dgm:cxn modelId="{788C11CC-E8E9-4A73-94D1-BC61FF8F22E8}" type="presOf" srcId="{84FED63F-E808-4475-8FBC-AF84A48BE4E9}" destId="{2BC5C361-0D22-4BF5-9ACB-A1B0845CA9B3}" srcOrd="0" destOrd="0" presId="urn:microsoft.com/office/officeart/2005/8/layout/process1"/>
    <dgm:cxn modelId="{6F3BA6A7-B01A-4E33-9D42-F014D31FBB66}" srcId="{DD6C0D75-88A8-4B72-B436-D6666D1B20BB}" destId="{3D36392F-84E7-4994-A007-900C306E8623}" srcOrd="0" destOrd="0" parTransId="{0B81D08B-6C8F-40A5-97AF-AB7EB7CBE0E6}" sibTransId="{84FED63F-E808-4475-8FBC-AF84A48BE4E9}"/>
    <dgm:cxn modelId="{4EFB15E1-9962-4828-9AA8-EF99D9AD8F09}" type="presOf" srcId="{231FBF2E-CEE2-4C87-9228-2E457141703B}" destId="{E89A29C0-351E-4677-8D97-4F17ECB1F409}" srcOrd="1" destOrd="0" presId="urn:microsoft.com/office/officeart/2005/8/layout/process1"/>
    <dgm:cxn modelId="{23C85B29-2FAB-4D28-902E-219B78F1826D}" srcId="{DD6C0D75-88A8-4B72-B436-D6666D1B20BB}" destId="{96B9257A-00B9-40F9-AB6D-1705ABA07DF9}" srcOrd="1" destOrd="0" parTransId="{676AACEE-54D0-4FE8-AE18-D8A5385BE1CC}" sibTransId="{231FBF2E-CEE2-4C87-9228-2E457141703B}"/>
    <dgm:cxn modelId="{A262E0E0-BB0B-40DF-8CCD-0ADCA71ED284}" type="presOf" srcId="{3D36392F-84E7-4994-A007-900C306E8623}" destId="{78459A08-1C2B-4A7C-B62C-D099F6448B32}" srcOrd="0" destOrd="0" presId="urn:microsoft.com/office/officeart/2005/8/layout/process1"/>
    <dgm:cxn modelId="{3C5FCA3A-1803-4203-B406-0C01A1A9BEA5}" srcId="{DD6C0D75-88A8-4B72-B436-D6666D1B20BB}" destId="{2710DCF1-8803-4C9C-B9E7-E13E48E3A6F5}" srcOrd="2" destOrd="0" parTransId="{DA854713-83AD-44B5-A493-D42606E46C1A}" sibTransId="{C2C5DD06-A5A2-4253-967F-82728437960C}"/>
    <dgm:cxn modelId="{B29F381E-B7E7-4A60-97D6-D626FBCB15A3}" type="presOf" srcId="{DD6C0D75-88A8-4B72-B436-D6666D1B20BB}" destId="{4C42D09D-AC37-4274-BB52-CE5063F5AAC6}" srcOrd="0" destOrd="0" presId="urn:microsoft.com/office/officeart/2005/8/layout/process1"/>
    <dgm:cxn modelId="{F0F414E6-BDD9-4EC8-AC98-F08447E9DDE4}" type="presOf" srcId="{C2C5DD06-A5A2-4253-967F-82728437960C}" destId="{DE5CB370-707C-46A0-BB12-813F3B520A7E}" srcOrd="1" destOrd="0" presId="urn:microsoft.com/office/officeart/2005/8/layout/process1"/>
    <dgm:cxn modelId="{76B706A7-87E1-4C02-A128-9D44C823AB85}" type="presOf" srcId="{231FBF2E-CEE2-4C87-9228-2E457141703B}" destId="{8B3E5005-86BC-446C-A4D7-3A8EC80B182D}" srcOrd="0" destOrd="0" presId="urn:microsoft.com/office/officeart/2005/8/layout/process1"/>
    <dgm:cxn modelId="{58CD4A4F-2F64-4EC1-8C97-1E8B5599C179}" type="presOf" srcId="{D24A6EA9-2E74-4627-ACD9-539C056F2F91}" destId="{9F4753F3-6945-408D-B56C-2DCA4467D56D}" srcOrd="0" destOrd="0" presId="urn:microsoft.com/office/officeart/2005/8/layout/process1"/>
    <dgm:cxn modelId="{FFE649A9-4A5B-47EA-A5BA-E99CA1955AED}" type="presOf" srcId="{84FED63F-E808-4475-8FBC-AF84A48BE4E9}" destId="{6A913DE8-6DE4-4CE3-9AC1-994ECCAD20E9}" srcOrd="1" destOrd="0" presId="urn:microsoft.com/office/officeart/2005/8/layout/process1"/>
    <dgm:cxn modelId="{705E2679-B8FA-439F-BDD0-EC9A707C17B7}" type="presOf" srcId="{C2C5DD06-A5A2-4253-967F-82728437960C}" destId="{C28C677F-C9CE-48D1-8587-B16E32E1D384}" srcOrd="0" destOrd="0" presId="urn:microsoft.com/office/officeart/2005/8/layout/process1"/>
    <dgm:cxn modelId="{693DA2BA-DB0A-47E0-BB21-88312645937E}" type="presOf" srcId="{2710DCF1-8803-4C9C-B9E7-E13E48E3A6F5}" destId="{B8BD039E-64AB-4002-A1CC-DC818E69E675}" srcOrd="0" destOrd="0" presId="urn:microsoft.com/office/officeart/2005/8/layout/process1"/>
    <dgm:cxn modelId="{F0A93F23-F48F-4E11-B2ED-8AD2747B0A3B}" type="presParOf" srcId="{4C42D09D-AC37-4274-BB52-CE5063F5AAC6}" destId="{78459A08-1C2B-4A7C-B62C-D099F6448B32}" srcOrd="0" destOrd="0" presId="urn:microsoft.com/office/officeart/2005/8/layout/process1"/>
    <dgm:cxn modelId="{353D1979-5B77-4EBD-8135-8D33BF86BBC8}" type="presParOf" srcId="{4C42D09D-AC37-4274-BB52-CE5063F5AAC6}" destId="{2BC5C361-0D22-4BF5-9ACB-A1B0845CA9B3}" srcOrd="1" destOrd="0" presId="urn:microsoft.com/office/officeart/2005/8/layout/process1"/>
    <dgm:cxn modelId="{FD970048-D6DB-4543-A850-B65D547632F5}" type="presParOf" srcId="{2BC5C361-0D22-4BF5-9ACB-A1B0845CA9B3}" destId="{6A913DE8-6DE4-4CE3-9AC1-994ECCAD20E9}" srcOrd="0" destOrd="0" presId="urn:microsoft.com/office/officeart/2005/8/layout/process1"/>
    <dgm:cxn modelId="{EDDA97B8-48B2-4B8C-B28E-C9C10DAF5C8D}" type="presParOf" srcId="{4C42D09D-AC37-4274-BB52-CE5063F5AAC6}" destId="{D64275F9-5B24-4F6C-9106-40556EC22F7D}" srcOrd="2" destOrd="0" presId="urn:microsoft.com/office/officeart/2005/8/layout/process1"/>
    <dgm:cxn modelId="{6BED16DE-F1A5-42B8-9673-513D16F2BA28}" type="presParOf" srcId="{4C42D09D-AC37-4274-BB52-CE5063F5AAC6}" destId="{8B3E5005-86BC-446C-A4D7-3A8EC80B182D}" srcOrd="3" destOrd="0" presId="urn:microsoft.com/office/officeart/2005/8/layout/process1"/>
    <dgm:cxn modelId="{7B4E1669-E65C-4BA0-84DE-150822BBFF71}" type="presParOf" srcId="{8B3E5005-86BC-446C-A4D7-3A8EC80B182D}" destId="{E89A29C0-351E-4677-8D97-4F17ECB1F409}" srcOrd="0" destOrd="0" presId="urn:microsoft.com/office/officeart/2005/8/layout/process1"/>
    <dgm:cxn modelId="{3A358DF0-B86D-4A4C-BFF3-1BBBF59597C2}" type="presParOf" srcId="{4C42D09D-AC37-4274-BB52-CE5063F5AAC6}" destId="{B8BD039E-64AB-4002-A1CC-DC818E69E675}" srcOrd="4" destOrd="0" presId="urn:microsoft.com/office/officeart/2005/8/layout/process1"/>
    <dgm:cxn modelId="{18C2C0FA-9CF8-41E9-9BD1-68BC49DC497A}" type="presParOf" srcId="{4C42D09D-AC37-4274-BB52-CE5063F5AAC6}" destId="{C28C677F-C9CE-48D1-8587-B16E32E1D384}" srcOrd="5" destOrd="0" presId="urn:microsoft.com/office/officeart/2005/8/layout/process1"/>
    <dgm:cxn modelId="{1B2E7812-058B-4A66-B604-C72EDDD27CFF}" type="presParOf" srcId="{C28C677F-C9CE-48D1-8587-B16E32E1D384}" destId="{DE5CB370-707C-46A0-BB12-813F3B520A7E}" srcOrd="0" destOrd="0" presId="urn:microsoft.com/office/officeart/2005/8/layout/process1"/>
    <dgm:cxn modelId="{7FE6A44F-8B18-48E5-8A2F-A9482EC4BC4B}" type="presParOf" srcId="{4C42D09D-AC37-4274-BB52-CE5063F5AAC6}" destId="{9F4753F3-6945-408D-B56C-2DCA4467D5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0CC06-1772-4CBB-B020-CD519CEDE0F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207807E6-CED0-4860-8EC9-4BEB72858152}">
      <dgm:prSet phldrT="[Texto]"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NI" b="1" dirty="0"/>
            <a:t>Ejemplo: </a:t>
          </a:r>
        </a:p>
        <a:p>
          <a:r>
            <a:rPr lang="es-NI" dirty="0">
              <a:latin typeface="Arial Narrow" panose="020B0606020202030204" pitchFamily="34" charset="0"/>
            </a:rPr>
            <a:t>Aguilar Bustamante, V. J., Salazar Centeno, D. M., Carballo, E. M., </a:t>
          </a:r>
          <a:r>
            <a:rPr lang="es-NI" dirty="0" err="1">
              <a:latin typeface="Arial Narrow" panose="020B0606020202030204" pitchFamily="34" charset="0"/>
            </a:rPr>
            <a:t>Sediles</a:t>
          </a:r>
          <a:r>
            <a:rPr lang="es-NI" dirty="0">
              <a:latin typeface="Arial Narrow" panose="020B0606020202030204" pitchFamily="34" charset="0"/>
            </a:rPr>
            <a:t> </a:t>
          </a:r>
          <a:r>
            <a:rPr lang="es-NI" dirty="0" err="1">
              <a:latin typeface="Arial Narrow" panose="020B0606020202030204" pitchFamily="34" charset="0"/>
            </a:rPr>
            <a:t>Jáen</a:t>
          </a:r>
          <a:r>
            <a:rPr lang="es-NI" dirty="0">
              <a:latin typeface="Arial Narrow" panose="020B0606020202030204" pitchFamily="34" charset="0"/>
            </a:rPr>
            <a:t>, A., Varela Ochoa, G., Cuadra, M., </a:t>
          </a:r>
          <a:r>
            <a:rPr lang="es-NI" b="1" dirty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NI" dirty="0">
              <a:latin typeface="Arial Narrow" panose="020B0606020202030204" pitchFamily="34" charset="0"/>
            </a:rPr>
            <a:t> Miranda Flores, F. J</a:t>
          </a:r>
          <a:r>
            <a:rPr lang="es-NI" dirty="0"/>
            <a:t>.</a:t>
          </a:r>
        </a:p>
      </dgm:t>
    </dgm:pt>
    <dgm:pt modelId="{F4E2E5B5-38F5-4699-AD8E-A1CE24FCCD7B}" type="parTrans" cxnId="{06B33BB8-6988-42AD-9DE7-BB75C1B14C36}">
      <dgm:prSet/>
      <dgm:spPr/>
      <dgm:t>
        <a:bodyPr/>
        <a:lstStyle/>
        <a:p>
          <a:endParaRPr lang="es-NI"/>
        </a:p>
      </dgm:t>
    </dgm:pt>
    <dgm:pt modelId="{01045BF4-BAEF-4E27-8095-AD6BC09C5D48}" type="sibTrans" cxnId="{06B33BB8-6988-42AD-9DE7-BB75C1B14C36}">
      <dgm:prSet/>
      <dgm:spPr/>
      <dgm:t>
        <a:bodyPr/>
        <a:lstStyle/>
        <a:p>
          <a:endParaRPr lang="es-NI"/>
        </a:p>
      </dgm:t>
    </dgm:pt>
    <dgm:pt modelId="{F110C707-CDE8-448C-B6A2-56C0E766FEAC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Se listan hasta un máximo de </a:t>
          </a:r>
          <a:r>
            <a:rPr lang="es-NI" b="1" dirty="0">
              <a:latin typeface="Arial Narrow" panose="020B0606020202030204" pitchFamily="34" charset="0"/>
            </a:rPr>
            <a:t>siete  autores</a:t>
          </a:r>
          <a:r>
            <a:rPr lang="es-NI" dirty="0">
              <a:latin typeface="Arial Narrow" panose="020B0606020202030204" pitchFamily="34" charset="0"/>
            </a:rPr>
            <a:t> separados por coma y en el último se escribe “y” o el ampersand (&amp;) si la fuente es en idioma inglés </a:t>
          </a:r>
        </a:p>
      </dgm:t>
    </dgm:pt>
    <dgm:pt modelId="{999D4538-B6C2-4347-8BC2-A90BE9BD18AB}" type="parTrans" cxnId="{CB13ACED-2751-490D-934C-54E3005E8661}">
      <dgm:prSet/>
      <dgm:spPr/>
      <dgm:t>
        <a:bodyPr/>
        <a:lstStyle/>
        <a:p>
          <a:endParaRPr lang="es-NI"/>
        </a:p>
      </dgm:t>
    </dgm:pt>
    <dgm:pt modelId="{4C446514-6B03-475E-A021-90AC437680B0}" type="sibTrans" cxnId="{CB13ACED-2751-490D-934C-54E3005E8661}">
      <dgm:prSet/>
      <dgm:spPr/>
      <dgm:t>
        <a:bodyPr/>
        <a:lstStyle/>
        <a:p>
          <a:endParaRPr lang="es-NI"/>
        </a:p>
      </dgm:t>
    </dgm:pt>
    <dgm:pt modelId="{FAA1C35E-2EF1-4D10-B4BE-3C1B25DBD401}">
      <dgm:prSet/>
      <dgm:spPr>
        <a:ln w="38100">
          <a:solidFill>
            <a:schemeClr val="accent4"/>
          </a:solidFill>
        </a:ln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Cuando el número de autores sea de ocho o más, </a:t>
          </a:r>
          <a:r>
            <a:rPr lang="es-NI" b="1" dirty="0">
              <a:latin typeface="Arial Narrow" panose="020B0606020202030204" pitchFamily="34" charset="0"/>
            </a:rPr>
            <a:t>incluya los nombres de los seis primeros</a:t>
          </a:r>
          <a:r>
            <a:rPr lang="es-NI" dirty="0">
              <a:latin typeface="Arial Narrow" panose="020B0606020202030204" pitchFamily="34" charset="0"/>
            </a:rPr>
            <a:t>, después añada puntos suspensivos  …  y agregue el nombre del último autor</a:t>
          </a:r>
        </a:p>
      </dgm:t>
    </dgm:pt>
    <dgm:pt modelId="{704B0825-E4F5-41B5-A020-9967874DD8F9}" type="parTrans" cxnId="{5D205E79-C982-4D80-9CE7-FA92E0F8BD39}">
      <dgm:prSet/>
      <dgm:spPr/>
      <dgm:t>
        <a:bodyPr/>
        <a:lstStyle/>
        <a:p>
          <a:endParaRPr lang="es-NI"/>
        </a:p>
      </dgm:t>
    </dgm:pt>
    <dgm:pt modelId="{49C80B09-B242-40C4-A5FA-F9B98BC04A85}" type="sibTrans" cxnId="{5D205E79-C982-4D80-9CE7-FA92E0F8BD39}">
      <dgm:prSet/>
      <dgm:spPr/>
      <dgm:t>
        <a:bodyPr/>
        <a:lstStyle/>
        <a:p>
          <a:endParaRPr lang="es-NI"/>
        </a:p>
      </dgm:t>
    </dgm:pt>
    <dgm:pt modelId="{64241214-A6AD-44F2-8633-4983D3B919BC}">
      <dgm:prSet/>
      <dgm:spPr>
        <a:ln w="38100">
          <a:solidFill>
            <a:schemeClr val="accent4"/>
          </a:solidFill>
        </a:ln>
      </dgm:spPr>
      <dgm:t>
        <a:bodyPr/>
        <a:lstStyle/>
        <a:p>
          <a:r>
            <a:rPr lang="es-NI" b="1" dirty="0"/>
            <a:t>Ejemplo</a:t>
          </a:r>
          <a:r>
            <a:rPr lang="es-NI" dirty="0"/>
            <a:t>: </a:t>
          </a:r>
        </a:p>
        <a:p>
          <a:r>
            <a:rPr lang="es-NI" dirty="0">
              <a:latin typeface="Arial Narrow" panose="020B0606020202030204" pitchFamily="34" charset="0"/>
            </a:rPr>
            <a:t>Aguilar Bustamante, V. J., Salazar Centeno, D. M., Carballo, E. M., </a:t>
          </a:r>
          <a:r>
            <a:rPr lang="es-NI" dirty="0" err="1">
              <a:latin typeface="Arial Narrow" panose="020B0606020202030204" pitchFamily="34" charset="0"/>
            </a:rPr>
            <a:t>Sediles</a:t>
          </a:r>
          <a:r>
            <a:rPr lang="es-NI" dirty="0">
              <a:latin typeface="Arial Narrow" panose="020B0606020202030204" pitchFamily="34" charset="0"/>
            </a:rPr>
            <a:t> </a:t>
          </a:r>
          <a:r>
            <a:rPr lang="es-NI" dirty="0" err="1">
              <a:latin typeface="Arial Narrow" panose="020B0606020202030204" pitchFamily="34" charset="0"/>
            </a:rPr>
            <a:t>Jáen</a:t>
          </a:r>
          <a:r>
            <a:rPr lang="es-NI" dirty="0">
              <a:latin typeface="Arial Narrow" panose="020B0606020202030204" pitchFamily="34" charset="0"/>
            </a:rPr>
            <a:t>, A., Varela Ochoa, G., Cuadra, M</a:t>
          </a:r>
          <a:r>
            <a:rPr lang="es-NI" b="1" dirty="0">
              <a:solidFill>
                <a:srgbClr val="FF0000"/>
              </a:solidFill>
              <a:latin typeface="Arial Narrow" panose="020B0606020202030204" pitchFamily="34" charset="0"/>
            </a:rPr>
            <a:t>…</a:t>
          </a:r>
          <a:r>
            <a:rPr lang="es-NI" dirty="0">
              <a:latin typeface="Arial Narrow" panose="020B0606020202030204" pitchFamily="34" charset="0"/>
            </a:rPr>
            <a:t> Miranda Flores, F. J.</a:t>
          </a:r>
        </a:p>
      </dgm:t>
    </dgm:pt>
    <dgm:pt modelId="{79A20FE2-9585-48AB-ABDA-78FB51781175}" type="parTrans" cxnId="{5B30F509-3FB3-4CFC-905A-32A3BBB4038B}">
      <dgm:prSet/>
      <dgm:spPr/>
      <dgm:t>
        <a:bodyPr/>
        <a:lstStyle/>
        <a:p>
          <a:endParaRPr lang="es-NI"/>
        </a:p>
      </dgm:t>
    </dgm:pt>
    <dgm:pt modelId="{0407CEF2-2671-427B-B754-A2D2A5902C45}" type="sibTrans" cxnId="{5B30F509-3FB3-4CFC-905A-32A3BBB4038B}">
      <dgm:prSet/>
      <dgm:spPr/>
      <dgm:t>
        <a:bodyPr/>
        <a:lstStyle/>
        <a:p>
          <a:endParaRPr lang="es-NI"/>
        </a:p>
      </dgm:t>
    </dgm:pt>
    <dgm:pt modelId="{37725F63-FD70-480F-82DE-82228696F99E}" type="pres">
      <dgm:prSet presAssocID="{8BC0CC06-1772-4CBB-B020-CD519CEDE0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B5BD9C9A-F10E-4F28-9C14-EDE0F58879E7}" type="pres">
      <dgm:prSet presAssocID="{207807E6-CED0-4860-8EC9-4BEB72858152}" presName="node" presStyleLbl="node1" presStyleIdx="0" presStyleCnt="4" custScaleX="128921" custLinFactX="44553" custLinFactNeighborX="100000" custLinFactNeighborY="459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A2976CA-9C1F-4452-A1FC-E75475D6E8AE}" type="pres">
      <dgm:prSet presAssocID="{01045BF4-BAEF-4E27-8095-AD6BC09C5D48}" presName="sibTrans" presStyleCnt="0"/>
      <dgm:spPr/>
    </dgm:pt>
    <dgm:pt modelId="{296B38CE-1F59-4C32-95A9-48AF77619542}" type="pres">
      <dgm:prSet presAssocID="{F110C707-CDE8-448C-B6A2-56C0E766FEAC}" presName="node" presStyleLbl="node1" presStyleIdx="1" presStyleCnt="4" custScaleX="128921" custLinFactX="-35534" custLinFactNeighborX="-100000" custLinFactNeighborY="4598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B70ABB6-8570-4538-83F1-5C9C57B81C7A}" type="pres">
      <dgm:prSet presAssocID="{4C446514-6B03-475E-A021-90AC437680B0}" presName="sibTrans" presStyleCnt="0"/>
      <dgm:spPr/>
    </dgm:pt>
    <dgm:pt modelId="{48D0CDF7-6058-4AC9-9FE6-A96473B78940}" type="pres">
      <dgm:prSet presAssocID="{FAA1C35E-2EF1-4D10-B4BE-3C1B25DBD401}" presName="node" presStyleLbl="node1" presStyleIdx="2" presStyleCnt="4" custScaleX="128921" custLinFactNeighborX="4432" custLinFactNeighborY="-576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98FE1B5-6710-4EBB-B2F8-D6F5291F2B4D}" type="pres">
      <dgm:prSet presAssocID="{49C80B09-B242-40C4-A5FA-F9B98BC04A85}" presName="sibTrans" presStyleCnt="0"/>
      <dgm:spPr/>
    </dgm:pt>
    <dgm:pt modelId="{97A53DA3-385E-493B-8A0B-F35CAE4D4F4E}" type="pres">
      <dgm:prSet presAssocID="{64241214-A6AD-44F2-8633-4983D3B919BC}" presName="node" presStyleLbl="node1" presStyleIdx="3" presStyleCnt="4" custScaleX="128921" custLinFactNeighborX="7362" custLinFactNeighborY="-2570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27843717-4A9C-4E53-B01E-6C7D9375239D}" type="presOf" srcId="{207807E6-CED0-4860-8EC9-4BEB72858152}" destId="{B5BD9C9A-F10E-4F28-9C14-EDE0F58879E7}" srcOrd="0" destOrd="0" presId="urn:microsoft.com/office/officeart/2005/8/layout/default"/>
    <dgm:cxn modelId="{749D4C6E-59DB-4C1F-8713-E422526AFAAC}" type="presOf" srcId="{64241214-A6AD-44F2-8633-4983D3B919BC}" destId="{97A53DA3-385E-493B-8A0B-F35CAE4D4F4E}" srcOrd="0" destOrd="0" presId="urn:microsoft.com/office/officeart/2005/8/layout/default"/>
    <dgm:cxn modelId="{DE5BC04E-A8D2-4B6C-B9CD-A6C9B092C5C6}" type="presOf" srcId="{FAA1C35E-2EF1-4D10-B4BE-3C1B25DBD401}" destId="{48D0CDF7-6058-4AC9-9FE6-A96473B78940}" srcOrd="0" destOrd="0" presId="urn:microsoft.com/office/officeart/2005/8/layout/default"/>
    <dgm:cxn modelId="{06B33BB8-6988-42AD-9DE7-BB75C1B14C36}" srcId="{8BC0CC06-1772-4CBB-B020-CD519CEDE0F2}" destId="{207807E6-CED0-4860-8EC9-4BEB72858152}" srcOrd="0" destOrd="0" parTransId="{F4E2E5B5-38F5-4699-AD8E-A1CE24FCCD7B}" sibTransId="{01045BF4-BAEF-4E27-8095-AD6BC09C5D48}"/>
    <dgm:cxn modelId="{D208CAA5-2413-413B-916B-3B73572C52D1}" type="presOf" srcId="{8BC0CC06-1772-4CBB-B020-CD519CEDE0F2}" destId="{37725F63-FD70-480F-82DE-82228696F99E}" srcOrd="0" destOrd="0" presId="urn:microsoft.com/office/officeart/2005/8/layout/default"/>
    <dgm:cxn modelId="{5D205E79-C982-4D80-9CE7-FA92E0F8BD39}" srcId="{8BC0CC06-1772-4CBB-B020-CD519CEDE0F2}" destId="{FAA1C35E-2EF1-4D10-B4BE-3C1B25DBD401}" srcOrd="2" destOrd="0" parTransId="{704B0825-E4F5-41B5-A020-9967874DD8F9}" sibTransId="{49C80B09-B242-40C4-A5FA-F9B98BC04A85}"/>
    <dgm:cxn modelId="{5B30F509-3FB3-4CFC-905A-32A3BBB4038B}" srcId="{8BC0CC06-1772-4CBB-B020-CD519CEDE0F2}" destId="{64241214-A6AD-44F2-8633-4983D3B919BC}" srcOrd="3" destOrd="0" parTransId="{79A20FE2-9585-48AB-ABDA-78FB51781175}" sibTransId="{0407CEF2-2671-427B-B754-A2D2A5902C45}"/>
    <dgm:cxn modelId="{CB13ACED-2751-490D-934C-54E3005E8661}" srcId="{8BC0CC06-1772-4CBB-B020-CD519CEDE0F2}" destId="{F110C707-CDE8-448C-B6A2-56C0E766FEAC}" srcOrd="1" destOrd="0" parTransId="{999D4538-B6C2-4347-8BC2-A90BE9BD18AB}" sibTransId="{4C446514-6B03-475E-A021-90AC437680B0}"/>
    <dgm:cxn modelId="{E2C7F270-B3CA-4BEF-9C0F-9650BB73FB5D}" type="presOf" srcId="{F110C707-CDE8-448C-B6A2-56C0E766FEAC}" destId="{296B38CE-1F59-4C32-95A9-48AF77619542}" srcOrd="0" destOrd="0" presId="urn:microsoft.com/office/officeart/2005/8/layout/default"/>
    <dgm:cxn modelId="{DE1EDE0F-D9BB-48AF-BA93-B005CD075BD6}" type="presParOf" srcId="{37725F63-FD70-480F-82DE-82228696F99E}" destId="{B5BD9C9A-F10E-4F28-9C14-EDE0F58879E7}" srcOrd="0" destOrd="0" presId="urn:microsoft.com/office/officeart/2005/8/layout/default"/>
    <dgm:cxn modelId="{1AD4EF91-AB62-46E8-9D47-510924D43EFB}" type="presParOf" srcId="{37725F63-FD70-480F-82DE-82228696F99E}" destId="{1A2976CA-9C1F-4452-A1FC-E75475D6E8AE}" srcOrd="1" destOrd="0" presId="urn:microsoft.com/office/officeart/2005/8/layout/default"/>
    <dgm:cxn modelId="{43655E5B-3563-442B-9466-8067ACA4C5AC}" type="presParOf" srcId="{37725F63-FD70-480F-82DE-82228696F99E}" destId="{296B38CE-1F59-4C32-95A9-48AF77619542}" srcOrd="2" destOrd="0" presId="urn:microsoft.com/office/officeart/2005/8/layout/default"/>
    <dgm:cxn modelId="{918CFB4A-3B89-4D57-ADCE-85396636199B}" type="presParOf" srcId="{37725F63-FD70-480F-82DE-82228696F99E}" destId="{FB70ABB6-8570-4538-83F1-5C9C57B81C7A}" srcOrd="3" destOrd="0" presId="urn:microsoft.com/office/officeart/2005/8/layout/default"/>
    <dgm:cxn modelId="{71DFA106-B26A-44E1-AD5C-A5063895931E}" type="presParOf" srcId="{37725F63-FD70-480F-82DE-82228696F99E}" destId="{48D0CDF7-6058-4AC9-9FE6-A96473B78940}" srcOrd="4" destOrd="0" presId="urn:microsoft.com/office/officeart/2005/8/layout/default"/>
    <dgm:cxn modelId="{ACFCD1EF-F3AB-4FCA-B7A7-3745F639D9F5}" type="presParOf" srcId="{37725F63-FD70-480F-82DE-82228696F99E}" destId="{198FE1B5-6710-4EBB-B2F8-D6F5291F2B4D}" srcOrd="5" destOrd="0" presId="urn:microsoft.com/office/officeart/2005/8/layout/default"/>
    <dgm:cxn modelId="{6D9C01A4-7A0D-4347-A553-5CBAD3BD1773}" type="presParOf" srcId="{37725F63-FD70-480F-82DE-82228696F99E}" destId="{97A53DA3-385E-493B-8A0B-F35CAE4D4F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F20CF-AB02-4DA7-9B1F-289B597751A8}" type="doc">
      <dgm:prSet loTypeId="urn:microsoft.com/office/officeart/2005/8/layout/vList2" loCatId="list" qsTypeId="urn:microsoft.com/office/officeart/2005/8/quickstyle/3d2" qsCatId="3D" csTypeId="urn:microsoft.com/office/officeart/2005/8/colors/colorful1#7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NI"/>
        </a:p>
      </dgm:t>
    </dgm:pt>
    <dgm:pt modelId="{4F418283-B7D8-4E84-8636-872E1166D3F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Obra sin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Autor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(p. 184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).</a:t>
          </a:r>
          <a:endParaRPr kumimoji="0" lang="es-NI" sz="2800" b="1" i="0" u="none" strike="noStrike" kern="1200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  <a:p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el titulo hacia la posición del autor, antes de la fecha de publicación</a:t>
          </a:r>
        </a:p>
      </dgm:t>
    </dgm:pt>
    <dgm:pt modelId="{054A9B72-6F95-414C-AB5A-F051B7C3BF26}" type="sib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6A748-C6A7-4C7E-B732-5286BFF84784}" type="par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B4BFB-43CA-4BAC-B68E-92072239F04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prstDash val="solid"/>
        </a:ln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Información Adicional de la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publicación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(p. 203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).</a:t>
          </a:r>
          <a:endParaRPr kumimoji="0" lang="es-NI" sz="2800" b="1" i="0" u="none" strike="noStrike" kern="1200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Encierre entre paréntesis después del titulo la información adicional (Edición, Número de informe, Volumen) No separe la información del titulo con punto.</a:t>
          </a:r>
        </a:p>
      </dgm:t>
    </dgm:pt>
    <dgm:pt modelId="{EFE04619-39B6-4FE4-986F-EE91D21852EC}" type="sib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8FDF7-B4E8-443D-AC19-BB4478D6C0DF}" type="par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D03D2-4F60-4787-98F8-674A8EA12B1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66207736-4DD4-477D-9D06-94A58418E640}" type="sib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95827ACB-0695-427E-BFBB-22CEA5641107}" type="par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F74D8389-28FE-4AC3-B437-7372A0CBC1B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593744E1-AACC-4497-AAE8-5072BA9D0137}" type="parTrans" cxnId="{3A767CAB-E809-43E8-92CA-B99DBAAB7F6B}">
      <dgm:prSet/>
      <dgm:spPr/>
      <dgm:t>
        <a:bodyPr/>
        <a:lstStyle/>
        <a:p>
          <a:endParaRPr lang="es-NI"/>
        </a:p>
      </dgm:t>
    </dgm:pt>
    <dgm:pt modelId="{3F878D0E-CE0E-4E7B-9B67-5BE18D51DDA9}" type="sibTrans" cxnId="{3A767CAB-E809-43E8-92CA-B99DBAAB7F6B}">
      <dgm:prSet/>
      <dgm:spPr/>
      <dgm:t>
        <a:bodyPr/>
        <a:lstStyle/>
        <a:p>
          <a:endParaRPr lang="es-NI"/>
        </a:p>
      </dgm:t>
    </dgm:pt>
    <dgm:pt modelId="{AFD988D4-D864-462E-842A-C591D19336FA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gm:t>
    </dgm:pt>
    <dgm:pt modelId="{88CAFEA7-7EE5-4B93-AB71-EF30C32D3C15}" type="parTrans" cxnId="{7BAEB19F-676E-4069-965C-FDB24E49F50F}">
      <dgm:prSet/>
      <dgm:spPr/>
      <dgm:t>
        <a:bodyPr/>
        <a:lstStyle/>
        <a:p>
          <a:endParaRPr lang="es-NI"/>
        </a:p>
      </dgm:t>
    </dgm:pt>
    <dgm:pt modelId="{EDD6AE1E-FADB-477B-9BF2-1C2BF3522E10}" type="sibTrans" cxnId="{7BAEB19F-676E-4069-965C-FDB24E49F50F}">
      <dgm:prSet/>
      <dgm:spPr/>
      <dgm:t>
        <a:bodyPr/>
        <a:lstStyle/>
        <a:p>
          <a:endParaRPr lang="es-NI"/>
        </a:p>
      </dgm:t>
    </dgm:pt>
    <dgm:pt modelId="{0A1331F5-F00F-411B-AAA7-3430C589A51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D., y Brandon, J. (1994). Reingeniería: Como aplicarla con éxito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ed.).</a:t>
          </a:r>
        </a:p>
      </dgm:t>
    </dgm:pt>
    <dgm:pt modelId="{C82D7AAB-77C7-4F27-ABC2-C86E7A4B7FBE}" type="parTrans" cxnId="{A6336B2E-72A3-4F02-A573-8F665A8D2FF9}">
      <dgm:prSet/>
      <dgm:spPr/>
      <dgm:t>
        <a:bodyPr/>
        <a:lstStyle/>
        <a:p>
          <a:endParaRPr lang="es-ES"/>
        </a:p>
      </dgm:t>
    </dgm:pt>
    <dgm:pt modelId="{B7CA99ED-99AE-422B-B19A-DA2546795AE0}" type="sibTrans" cxnId="{A6336B2E-72A3-4F02-A573-8F665A8D2FF9}">
      <dgm:prSet/>
      <dgm:spPr/>
      <dgm:t>
        <a:bodyPr/>
        <a:lstStyle/>
        <a:p>
          <a:endParaRPr lang="es-ES"/>
        </a:p>
      </dgm:t>
    </dgm:pt>
    <dgm:pt modelId="{7F7B0665-EDDB-48DE-99E9-242DCDFA3BAF}" type="pres">
      <dgm:prSet presAssocID="{5EFF20CF-AB02-4DA7-9B1F-289B597751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466CC2DE-3997-43F7-BDA8-0858E1A0590D}" type="pres">
      <dgm:prSet presAssocID="{4F418283-B7D8-4E84-8636-872E1166D3F7}" presName="parentText" presStyleLbl="node1" presStyleIdx="0" presStyleCnt="2" custLinFactNeighborX="-607" custLinFactNeighborY="-2072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B17B589-EA57-42DD-9933-1362FEA40AAF}" type="pres">
      <dgm:prSet presAssocID="{4F418283-B7D8-4E84-8636-872E1166D3F7}" presName="childText" presStyleLbl="revTx" presStyleIdx="0" presStyleCnt="2" custLinFactNeighborY="-1054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6D91475-F620-443D-AFA8-CB484D3DEE8A}" type="pres">
      <dgm:prSet presAssocID="{D72B4BFB-43CA-4BAC-B68E-92072239F04B}" presName="parentText" presStyleLbl="node1" presStyleIdx="1" presStyleCnt="2" custLinFactNeighborY="26332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AE2BA19-5179-4D20-8215-316BB8408782}" type="pres">
      <dgm:prSet presAssocID="{D72B4BFB-43CA-4BAC-B68E-92072239F04B}" presName="childText" presStyleLbl="revTx" presStyleIdx="1" presStyleCnt="2" custLinFactNeighborY="19310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69B6F3A2-A0D7-45A0-A3C9-A116A039D71A}" srcId="{5EFF20CF-AB02-4DA7-9B1F-289B597751A8}" destId="{4F418283-B7D8-4E84-8636-872E1166D3F7}" srcOrd="0" destOrd="0" parTransId="{37C6A748-C6A7-4C7E-B732-5286BFF84784}" sibTransId="{054A9B72-6F95-414C-AB5A-F051B7C3BF26}"/>
    <dgm:cxn modelId="{1E584993-FBA6-4B83-B8FB-D48640F39596}" type="presOf" srcId="{5EFF20CF-AB02-4DA7-9B1F-289B597751A8}" destId="{7F7B0665-EDDB-48DE-99E9-242DCDFA3BAF}" srcOrd="0" destOrd="0" presId="urn:microsoft.com/office/officeart/2005/8/layout/vList2"/>
    <dgm:cxn modelId="{54AAC566-0D4F-48B9-9632-04A7DF7EC9F7}" type="presOf" srcId="{F74D8389-28FE-4AC3-B437-7372A0CBC1BF}" destId="{1B17B589-EA57-42DD-9933-1362FEA40AAF}" srcOrd="0" destOrd="0" presId="urn:microsoft.com/office/officeart/2005/8/layout/vList2"/>
    <dgm:cxn modelId="{B61B781D-73FC-4AB8-B4BB-F63E8AF86759}" type="presOf" srcId="{21DD03D2-4F60-4787-98F8-674A8EA12B1E}" destId="{9AE2BA19-5179-4D20-8215-316BB8408782}" srcOrd="0" destOrd="0" presId="urn:microsoft.com/office/officeart/2005/8/layout/vList2"/>
    <dgm:cxn modelId="{5B6E2AE2-1A87-44A7-901F-F07EE4B43603}" type="presOf" srcId="{AFD988D4-D864-462E-842A-C591D19336FA}" destId="{1B17B589-EA57-42DD-9933-1362FEA40AAF}" srcOrd="0" destOrd="1" presId="urn:microsoft.com/office/officeart/2005/8/layout/vList2"/>
    <dgm:cxn modelId="{39896627-DA02-470C-B9C5-C328F5969E80}" type="presOf" srcId="{4F418283-B7D8-4E84-8636-872E1166D3F7}" destId="{466CC2DE-3997-43F7-BDA8-0858E1A0590D}" srcOrd="0" destOrd="0" presId="urn:microsoft.com/office/officeart/2005/8/layout/vList2"/>
    <dgm:cxn modelId="{3A767CAB-E809-43E8-92CA-B99DBAAB7F6B}" srcId="{4F418283-B7D8-4E84-8636-872E1166D3F7}" destId="{F74D8389-28FE-4AC3-B437-7372A0CBC1BF}" srcOrd="0" destOrd="0" parTransId="{593744E1-AACC-4497-AAE8-5072BA9D0137}" sibTransId="{3F878D0E-CE0E-4E7B-9B67-5BE18D51DDA9}"/>
    <dgm:cxn modelId="{4F227A10-593B-4A39-B3AD-6D9525EAF636}" srcId="{5EFF20CF-AB02-4DA7-9B1F-289B597751A8}" destId="{D72B4BFB-43CA-4BAC-B68E-92072239F04B}" srcOrd="1" destOrd="0" parTransId="{76C8FDF7-B4E8-443D-AC19-BB4478D6C0DF}" sibTransId="{EFE04619-39B6-4FE4-986F-EE91D21852EC}"/>
    <dgm:cxn modelId="{63CDAB19-1A4E-4021-9EAA-AA8C0A244FE8}" srcId="{D72B4BFB-43CA-4BAC-B68E-92072239F04B}" destId="{21DD03D2-4F60-4787-98F8-674A8EA12B1E}" srcOrd="0" destOrd="0" parTransId="{95827ACB-0695-427E-BFBB-22CEA5641107}" sibTransId="{66207736-4DD4-477D-9D06-94A58418E640}"/>
    <dgm:cxn modelId="{D075ECAB-46C1-48F3-A272-9107603021C8}" type="presOf" srcId="{0A1331F5-F00F-411B-AAA7-3430C589A514}" destId="{9AE2BA19-5179-4D20-8215-316BB8408782}" srcOrd="0" destOrd="1" presId="urn:microsoft.com/office/officeart/2005/8/layout/vList2"/>
    <dgm:cxn modelId="{A6336B2E-72A3-4F02-A573-8F665A8D2FF9}" srcId="{D72B4BFB-43CA-4BAC-B68E-92072239F04B}" destId="{0A1331F5-F00F-411B-AAA7-3430C589A514}" srcOrd="1" destOrd="0" parTransId="{C82D7AAB-77C7-4F27-ABC2-C86E7A4B7FBE}" sibTransId="{B7CA99ED-99AE-422B-B19A-DA2546795AE0}"/>
    <dgm:cxn modelId="{7BAEB19F-676E-4069-965C-FDB24E49F50F}" srcId="{4F418283-B7D8-4E84-8636-872E1166D3F7}" destId="{AFD988D4-D864-462E-842A-C591D19336FA}" srcOrd="1" destOrd="0" parTransId="{88CAFEA7-7EE5-4B93-AB71-EF30C32D3C15}" sibTransId="{EDD6AE1E-FADB-477B-9BF2-1C2BF3522E10}"/>
    <dgm:cxn modelId="{00749EE9-4155-405B-A9EF-3F9327CBF41A}" type="presOf" srcId="{D72B4BFB-43CA-4BAC-B68E-92072239F04B}" destId="{B6D91475-F620-443D-AFA8-CB484D3DEE8A}" srcOrd="0" destOrd="0" presId="urn:microsoft.com/office/officeart/2005/8/layout/vList2"/>
    <dgm:cxn modelId="{3DA0FCD9-C0C3-4E47-B0F5-3EAF1358BDA2}" type="presParOf" srcId="{7F7B0665-EDDB-48DE-99E9-242DCDFA3BAF}" destId="{466CC2DE-3997-43F7-BDA8-0858E1A0590D}" srcOrd="0" destOrd="0" presId="urn:microsoft.com/office/officeart/2005/8/layout/vList2"/>
    <dgm:cxn modelId="{4FDCCF12-0696-4405-900B-9602EA42BE43}" type="presParOf" srcId="{7F7B0665-EDDB-48DE-99E9-242DCDFA3BAF}" destId="{1B17B589-EA57-42DD-9933-1362FEA40AAF}" srcOrd="1" destOrd="0" presId="urn:microsoft.com/office/officeart/2005/8/layout/vList2"/>
    <dgm:cxn modelId="{919DFDCA-F669-4CD3-BB8C-6190A073FB7B}" type="presParOf" srcId="{7F7B0665-EDDB-48DE-99E9-242DCDFA3BAF}" destId="{B6D91475-F620-443D-AFA8-CB484D3DEE8A}" srcOrd="2" destOrd="0" presId="urn:microsoft.com/office/officeart/2005/8/layout/vList2"/>
    <dgm:cxn modelId="{7F85E6F1-94E5-42D6-99E2-8207F73EF25B}" type="presParOf" srcId="{7F7B0665-EDDB-48DE-99E9-242DCDFA3BAF}" destId="{9AE2BA19-5179-4D20-8215-316BB84087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422A86EC-4907-4909-A1BF-5F1FF3F3FC4E}">
      <dgm:prSet phldrT="[Texto]" custT="1"/>
      <dgm:spPr>
        <a:noFill/>
        <a:ln w="57150">
          <a:noFill/>
        </a:ln>
      </dgm:spPr>
      <dgm:t>
        <a:bodyPr/>
        <a:lstStyle/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entradas de un solo autor, preceden a las de autor múltiple, aunque ambas entradas comiencen con el mismo apellido 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F., y Jiménez, E. (2002)</a:t>
          </a:r>
        </a:p>
      </dgm:t>
    </dgm:pt>
    <dgm:pt modelId="{1A1D5B30-4326-4270-9C81-DC2D0A5AB6AC}" type="par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42B54B-BCB5-42D6-A821-CE9604F3D6F7}" type="sib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ACEEFB67-FB0C-4C26-8753-6FC60491309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 w="57150">
          <a:noFill/>
        </a:ln>
      </dgm:spPr>
      <dgm:t>
        <a:bodyPr/>
        <a:lstStyle/>
        <a:p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 con el mismo autor se ordenan por el año de publicación colocando la más antigua de primer lugar.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DBEC8B2-349D-45EA-955C-FCD0365AB010}" type="sib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AF93561-BF69-4EE4-BE05-1D7E16E44A80}" type="par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6AE8774-5C30-44B0-987C-BFA80933D6FE}" type="pres">
      <dgm:prSet presAssocID="{D09F86CF-3B6F-4345-BFD0-4FD63E578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A46CC7D-5274-4099-B9B1-5B2E43A0C92D}" type="pres">
      <dgm:prSet presAssocID="{ACEEFB67-FB0C-4C26-8753-6FC604913092}" presName="parentText" presStyleLbl="node1" presStyleIdx="0" presStyleCnt="2" custScaleX="98775" custScaleY="109397" custLinFactY="-4340" custLinFactNeighborX="4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4FAEB36-1C69-4123-8A47-B9E5E7D89C93}" type="pres">
      <dgm:prSet presAssocID="{9DBEC8B2-349D-45EA-955C-FCD0365AB010}" presName="spacer" presStyleCnt="0"/>
      <dgm:spPr/>
    </dgm:pt>
    <dgm:pt modelId="{0EFF8FF3-9B29-4BD3-B40F-4EF9A679CF2F}" type="pres">
      <dgm:prSet presAssocID="{422A86EC-4907-4909-A1BF-5F1FF3F3FC4E}" presName="parentText" presStyleLbl="node1" presStyleIdx="1" presStyleCnt="2" custScaleY="123456" custLinFactY="-172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AAE7FC05-D312-4CE0-BD47-6F1F6E55C24A}" type="presOf" srcId="{422A86EC-4907-4909-A1BF-5F1FF3F3FC4E}" destId="{0EFF8FF3-9B29-4BD3-B40F-4EF9A679CF2F}" srcOrd="0" destOrd="0" presId="urn:microsoft.com/office/officeart/2005/8/layout/vList2"/>
    <dgm:cxn modelId="{9839977E-05FE-4A82-9932-59305840EFB1}" srcId="{D09F86CF-3B6F-4345-BFD0-4FD63E578005}" destId="{ACEEFB67-FB0C-4C26-8753-6FC604913092}" srcOrd="0" destOrd="0" parTransId="{4AF93561-BF69-4EE4-BE05-1D7E16E44A80}" sibTransId="{9DBEC8B2-349D-45EA-955C-FCD0365AB010}"/>
    <dgm:cxn modelId="{A1614786-5AE0-4AA0-BA49-0F5C43844B5C}" type="presOf" srcId="{ACEEFB67-FB0C-4C26-8753-6FC604913092}" destId="{7A46CC7D-5274-4099-B9B1-5B2E43A0C92D}" srcOrd="0" destOrd="0" presId="urn:microsoft.com/office/officeart/2005/8/layout/vList2"/>
    <dgm:cxn modelId="{C17FD96F-BA8E-4C08-A047-593C27386775}" type="presOf" srcId="{D09F86CF-3B6F-4345-BFD0-4FD63E578005}" destId="{46AE8774-5C30-44B0-987C-BFA80933D6FE}" srcOrd="0" destOrd="0" presId="urn:microsoft.com/office/officeart/2005/8/layout/vList2"/>
    <dgm:cxn modelId="{DE7C3D92-8DEC-45C1-AC52-49EA03A5EDA7}" srcId="{D09F86CF-3B6F-4345-BFD0-4FD63E578005}" destId="{422A86EC-4907-4909-A1BF-5F1FF3F3FC4E}" srcOrd="1" destOrd="0" parTransId="{1A1D5B30-4326-4270-9C81-DC2D0A5AB6AC}" sibTransId="{2D42B54B-BCB5-42D6-A821-CE9604F3D6F7}"/>
    <dgm:cxn modelId="{39DD31C8-6FB9-4EB7-91B7-6FF8679BC316}" type="presParOf" srcId="{46AE8774-5C30-44B0-987C-BFA80933D6FE}" destId="{7A46CC7D-5274-4099-B9B1-5B2E43A0C92D}" srcOrd="0" destOrd="0" presId="urn:microsoft.com/office/officeart/2005/8/layout/vList2"/>
    <dgm:cxn modelId="{F6476943-D1D9-48E3-95EB-49D5091CCBB5}" type="presParOf" srcId="{46AE8774-5C30-44B0-987C-BFA80933D6FE}" destId="{D4FAEB36-1C69-4123-8A47-B9E5E7D89C93}" srcOrd="1" destOrd="0" presId="urn:microsoft.com/office/officeart/2005/8/layout/vList2"/>
    <dgm:cxn modelId="{A767D8B4-58D5-459A-8EC8-B72EFDF4B195}" type="presParOf" srcId="{46AE8774-5C30-44B0-987C-BFA80933D6FE}" destId="{0EFF8FF3-9B29-4BD3-B40F-4EF9A679CF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9297D22A-BEAD-4EBD-99A8-63ED5F23D14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  <a:endParaRPr lang="es-NI" sz="2800" kern="12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32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Salazar Centeno, D.,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70139-4C6D-4DDD-A484-CBB1A519FCB8}" type="sib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5BA72A17-3693-46F2-B8DF-D16ECC74AC44}" type="par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A8267A-560F-4D9F-95B7-4660B5E6269D}" type="pres">
      <dgm:prSet presAssocID="{D09F86CF-3B6F-4345-BFD0-4FD63E5780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1D5C259B-8FCE-43A4-BD46-021DEB4536B5}" type="pres">
      <dgm:prSet presAssocID="{9297D22A-BEAD-4EBD-99A8-63ED5F23D14C}" presName="node" presStyleLbl="node1" presStyleIdx="0" presStyleCnt="1" custScaleX="200597" custScaleY="121117" custLinFactNeighborX="-1176" custLinFactNeighborY="-6522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E3F0B519-FD56-4F1F-A591-04284B540845}" type="presOf" srcId="{D09F86CF-3B6F-4345-BFD0-4FD63E578005}" destId="{2DA8267A-560F-4D9F-95B7-4660B5E6269D}" srcOrd="0" destOrd="0" presId="urn:microsoft.com/office/officeart/2005/8/layout/default#1"/>
    <dgm:cxn modelId="{1198FE01-C117-4E82-AA64-F955E4F59870}" type="presOf" srcId="{9297D22A-BEAD-4EBD-99A8-63ED5F23D14C}" destId="{1D5C259B-8FCE-43A4-BD46-021DEB4536B5}" srcOrd="0" destOrd="0" presId="urn:microsoft.com/office/officeart/2005/8/layout/default#1"/>
    <dgm:cxn modelId="{6930D5F4-395C-4D1F-A349-8DF092197FF8}" srcId="{D09F86CF-3B6F-4345-BFD0-4FD63E578005}" destId="{9297D22A-BEAD-4EBD-99A8-63ED5F23D14C}" srcOrd="0" destOrd="0" parTransId="{5BA72A17-3693-46F2-B8DF-D16ECC74AC44}" sibTransId="{65870139-4C6D-4DDD-A484-CBB1A519FCB8}"/>
    <dgm:cxn modelId="{E4E9A691-77DA-4AF2-B753-8D1001E16002}" type="presParOf" srcId="{2DA8267A-560F-4D9F-95B7-4660B5E6269D}" destId="{1D5C259B-8FCE-43A4-BD46-021DEB4536B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F5E0-CDBA-40C0-BA13-31DE083A990D}">
      <dsp:nvSpPr>
        <dsp:cNvPr id="0" name=""/>
        <dsp:cNvSpPr/>
      </dsp:nvSpPr>
      <dsp:spPr>
        <a:xfrm>
          <a:off x="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A219-4B63-4327-A52C-31E9A84FFD02}">
      <dsp:nvSpPr>
        <dsp:cNvPr id="0" name=""/>
        <dsp:cNvSpPr/>
      </dsp:nvSpPr>
      <dsp:spPr>
        <a:xfrm>
          <a:off x="195682" y="1915492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kern="1200" dirty="0">
            <a:latin typeface="Open Sans"/>
          </a:endParaRPr>
        </a:p>
      </dsp:txBody>
      <dsp:txXfrm>
        <a:off x="250677" y="1970487"/>
        <a:ext cx="1767682" cy="1767682"/>
      </dsp:txXfrm>
    </dsp:sp>
    <dsp:sp modelId="{22D2B2D3-8DD0-4503-9192-19276A4255B5}">
      <dsp:nvSpPr>
        <dsp:cNvPr id="0" name=""/>
        <dsp:cNvSpPr/>
      </dsp:nvSpPr>
      <dsp:spPr>
        <a:xfrm>
          <a:off x="2235361" y="774556"/>
          <a:ext cx="357688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400" kern="1200" dirty="0"/>
        </a:p>
      </dsp:txBody>
      <dsp:txXfrm>
        <a:off x="2235361" y="864792"/>
        <a:ext cx="250382" cy="270706"/>
      </dsp:txXfrm>
    </dsp:sp>
    <dsp:sp modelId="{EDEE34F0-A894-4CCA-A8E5-A951CB6A2A42}">
      <dsp:nvSpPr>
        <dsp:cNvPr id="0" name=""/>
        <dsp:cNvSpPr/>
      </dsp:nvSpPr>
      <dsp:spPr>
        <a:xfrm>
          <a:off x="289964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346B-E7F3-4983-99C8-0D5BFD6AD80F}">
      <dsp:nvSpPr>
        <dsp:cNvPr id="0" name=""/>
        <dsp:cNvSpPr/>
      </dsp:nvSpPr>
      <dsp:spPr>
        <a:xfrm>
          <a:off x="3086038" y="1918008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kern="1200" dirty="0">
            <a:latin typeface="Open Sans"/>
          </a:endParaRPr>
        </a:p>
      </dsp:txBody>
      <dsp:txXfrm>
        <a:off x="3141033" y="1973003"/>
        <a:ext cx="1767682" cy="1767682"/>
      </dsp:txXfrm>
    </dsp:sp>
    <dsp:sp modelId="{D4AFEC18-1254-487E-B226-D06FDEDA6318}">
      <dsp:nvSpPr>
        <dsp:cNvPr id="0" name=""/>
        <dsp:cNvSpPr/>
      </dsp:nvSpPr>
      <dsp:spPr>
        <a:xfrm rot="9741">
          <a:off x="5152255" y="778810"/>
          <a:ext cx="374944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400" kern="1200" dirty="0"/>
        </a:p>
      </dsp:txBody>
      <dsp:txXfrm>
        <a:off x="5152255" y="868887"/>
        <a:ext cx="262461" cy="270706"/>
      </dsp:txXfrm>
    </dsp:sp>
    <dsp:sp modelId="{35BD9ED5-CE7C-4CE8-AFDF-05DD2A5C77A5}">
      <dsp:nvSpPr>
        <dsp:cNvPr id="0" name=""/>
        <dsp:cNvSpPr/>
      </dsp:nvSpPr>
      <dsp:spPr>
        <a:xfrm>
          <a:off x="5848579" y="69664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D60BE-862F-4FE6-BD7B-65C6E7B8B891}">
      <dsp:nvSpPr>
        <dsp:cNvPr id="0" name=""/>
        <dsp:cNvSpPr/>
      </dsp:nvSpPr>
      <dsp:spPr>
        <a:xfrm>
          <a:off x="5738877" y="1958791"/>
          <a:ext cx="2452447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700" b="1" kern="1200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sz="1700" b="1" kern="1200" dirty="0">
            <a:latin typeface="Open Sans"/>
          </a:endParaRPr>
        </a:p>
      </dsp:txBody>
      <dsp:txXfrm>
        <a:off x="5793872" y="2013786"/>
        <a:ext cx="2342457" cy="176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376B5-CDE7-48DF-A4D7-7432E7152F19}">
      <dsp:nvSpPr>
        <dsp:cNvPr id="0" name=""/>
        <dsp:cNvSpPr/>
      </dsp:nvSpPr>
      <dsp:spPr>
        <a:xfrm>
          <a:off x="727052" y="4639"/>
          <a:ext cx="3720250" cy="4612049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Arial Narrow" panose="020B0606020202030204" pitchFamily="34" charset="0"/>
            </a:rPr>
            <a:t>Conjunto de normas que permiten comunicar de manera ordenada y técnica la información en la cual nos apoyamos para la elaboración de trabajos académicos, investigativos y de otra índole. </a:t>
          </a:r>
          <a:endParaRPr lang="es-NI" sz="2800" kern="1200" dirty="0">
            <a:latin typeface="Arial Narrow" panose="020B060602020203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NI" sz="2800" kern="1200" dirty="0">
            <a:latin typeface="Arial Narrow" panose="020B0606020202030204" pitchFamily="34" charset="0"/>
          </a:endParaRPr>
        </a:p>
      </dsp:txBody>
      <dsp:txXfrm>
        <a:off x="814222" y="91809"/>
        <a:ext cx="3545910" cy="4524879"/>
      </dsp:txXfrm>
    </dsp:sp>
    <dsp:sp modelId="{A1CDBDB1-868A-4C39-A616-D16562C6D1C4}">
      <dsp:nvSpPr>
        <dsp:cNvPr id="0" name=""/>
        <dsp:cNvSpPr/>
      </dsp:nvSpPr>
      <dsp:spPr>
        <a:xfrm>
          <a:off x="727052" y="4001466"/>
          <a:ext cx="3720250" cy="119414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¿Qué son las Normas APA?</a:t>
          </a:r>
          <a:endParaRPr lang="es-NI" sz="28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Open Sans" panose="020B0606030504020204"/>
            <a:ea typeface="+mn-ea"/>
            <a:cs typeface="Arial" panose="020B0604020202020204" pitchFamily="34" charset="0"/>
          </a:endParaRPr>
        </a:p>
      </dsp:txBody>
      <dsp:txXfrm>
        <a:off x="727052" y="4001466"/>
        <a:ext cx="2619894" cy="1194148"/>
      </dsp:txXfrm>
    </dsp:sp>
    <dsp:sp modelId="{E1402214-3316-42A9-97F8-DDC1FAD419AB}">
      <dsp:nvSpPr>
        <dsp:cNvPr id="0" name=""/>
        <dsp:cNvSpPr/>
      </dsp:nvSpPr>
      <dsp:spPr>
        <a:xfrm>
          <a:off x="3452187" y="3893527"/>
          <a:ext cx="1302087" cy="13020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12A4-D321-464E-86F0-BAF0376E655A}">
      <dsp:nvSpPr>
        <dsp:cNvPr id="0" name=""/>
        <dsp:cNvSpPr/>
      </dsp:nvSpPr>
      <dsp:spPr>
        <a:xfrm>
          <a:off x="5076859" y="68297"/>
          <a:ext cx="3720250" cy="4357418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Arial Narrow" panose="020B0606020202030204" pitchFamily="34" charset="0"/>
            </a:rPr>
            <a:t>Establecer una estructura normalizada para todos los elementos que las conforman, ya sean signos de puntuación, diacrisis tipográficas o delimitación de campos.</a:t>
          </a:r>
          <a:endParaRPr lang="es-NI" sz="2800" kern="1200" dirty="0">
            <a:latin typeface="Arial Narrow" panose="020B060602020203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NI" sz="2800" kern="1200" dirty="0">
            <a:latin typeface="Arial Narrow" panose="020B0606020202030204" pitchFamily="34" charset="0"/>
          </a:endParaRPr>
        </a:p>
      </dsp:txBody>
      <dsp:txXfrm>
        <a:off x="5164029" y="155467"/>
        <a:ext cx="3545910" cy="4270248"/>
      </dsp:txXfrm>
    </dsp:sp>
    <dsp:sp modelId="{E8E5C9BC-AB53-49FC-AB9C-24AD5F25425F}">
      <dsp:nvSpPr>
        <dsp:cNvPr id="0" name=""/>
        <dsp:cNvSpPr/>
      </dsp:nvSpPr>
      <dsp:spPr>
        <a:xfrm>
          <a:off x="5076859" y="4030520"/>
          <a:ext cx="3720250" cy="116509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Objetivo de las normas</a:t>
          </a:r>
          <a:r>
            <a:rPr lang="es-NI" sz="2200" kern="1200" dirty="0" smtClean="0">
              <a:latin typeface="+mn-lt"/>
            </a:rPr>
            <a:t>.</a:t>
          </a:r>
          <a:endParaRPr lang="es-NI" sz="2200" kern="1200" dirty="0">
            <a:latin typeface="+mn-lt"/>
          </a:endParaRPr>
        </a:p>
      </dsp:txBody>
      <dsp:txXfrm>
        <a:off x="5076859" y="4030520"/>
        <a:ext cx="2619894" cy="1165094"/>
      </dsp:txXfrm>
    </dsp:sp>
    <dsp:sp modelId="{D2863854-1472-4C7C-8ABD-59777AD7F615}">
      <dsp:nvSpPr>
        <dsp:cNvPr id="0" name=""/>
        <dsp:cNvSpPr/>
      </dsp:nvSpPr>
      <dsp:spPr>
        <a:xfrm>
          <a:off x="7801993" y="3893527"/>
          <a:ext cx="1302087" cy="13020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9A08-1C2B-4A7C-B62C-D099F6448B32}">
      <dsp:nvSpPr>
        <dsp:cNvPr id="0" name=""/>
        <dsp:cNvSpPr/>
      </dsp:nvSpPr>
      <dsp:spPr>
        <a:xfrm>
          <a:off x="6008" y="979738"/>
          <a:ext cx="2168108" cy="266403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Referencias bibliográficas </a:t>
          </a:r>
          <a:r>
            <a:rPr lang="es-CL" sz="2000" i="0" kern="1200" baseline="0" dirty="0" smtClean="0">
              <a:latin typeface="Arial Narrow" panose="020B0606020202030204" pitchFamily="34" charset="0"/>
            </a:rPr>
            <a:t>son un c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000" kern="1200" dirty="0">
            <a:latin typeface="Arial Narrow" panose="020B0606020202030204" pitchFamily="34" charset="0"/>
          </a:endParaRPr>
        </a:p>
      </dsp:txBody>
      <dsp:txXfrm>
        <a:off x="69510" y="1043240"/>
        <a:ext cx="2041104" cy="2537035"/>
      </dsp:txXfrm>
    </dsp:sp>
    <dsp:sp modelId="{2BC5C361-0D22-4BF5-9ACB-A1B0845CA9B3}">
      <dsp:nvSpPr>
        <dsp:cNvPr id="0" name=""/>
        <dsp:cNvSpPr/>
      </dsp:nvSpPr>
      <dsp:spPr>
        <a:xfrm>
          <a:off x="2390927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2390927" y="2150450"/>
        <a:ext cx="321747" cy="322615"/>
      </dsp:txXfrm>
    </dsp:sp>
    <dsp:sp modelId="{D64275F9-5B24-4F6C-9106-40556EC22F7D}">
      <dsp:nvSpPr>
        <dsp:cNvPr id="0" name=""/>
        <dsp:cNvSpPr/>
      </dsp:nvSpPr>
      <dsp:spPr>
        <a:xfrm>
          <a:off x="3041360" y="979738"/>
          <a:ext cx="2168108" cy="26640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Una lista de referencias 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000" kern="1200" dirty="0">
            <a:latin typeface="Arial Narrow" panose="020B0606020202030204" pitchFamily="34" charset="0"/>
          </a:endParaRPr>
        </a:p>
      </dsp:txBody>
      <dsp:txXfrm>
        <a:off x="3104862" y="1043240"/>
        <a:ext cx="2041104" cy="2537035"/>
      </dsp:txXfrm>
    </dsp:sp>
    <dsp:sp modelId="{8B3E5005-86BC-446C-A4D7-3A8EC80B182D}">
      <dsp:nvSpPr>
        <dsp:cNvPr id="0" name=""/>
        <dsp:cNvSpPr/>
      </dsp:nvSpPr>
      <dsp:spPr>
        <a:xfrm>
          <a:off x="5426280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5426280" y="2150450"/>
        <a:ext cx="321747" cy="322615"/>
      </dsp:txXfrm>
    </dsp:sp>
    <dsp:sp modelId="{B8BD039E-64AB-4002-A1CC-DC818E69E675}">
      <dsp:nvSpPr>
        <dsp:cNvPr id="0" name=""/>
        <dsp:cNvSpPr/>
      </dsp:nvSpPr>
      <dsp:spPr>
        <a:xfrm>
          <a:off x="6076712" y="979738"/>
          <a:ext cx="2501867" cy="266403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>
              <a:latin typeface="Arial Narrow" panose="020B0606020202030204" pitchFamily="34" charset="0"/>
            </a:rPr>
            <a:t>Según Cázares</a:t>
          </a:r>
          <a:r>
            <a:rPr lang="es-CL" sz="1600" kern="1200" dirty="0" smtClean="0">
              <a:latin typeface="Arial Narrow" panose="020B0606020202030204" pitchFamily="34" charset="0"/>
            </a:rPr>
            <a:t> pueden ser: </a:t>
          </a:r>
          <a:r>
            <a:rPr lang="es-CL" sz="1600" b="1" kern="1200" dirty="0" smtClean="0">
              <a:latin typeface="Arial Narrow" panose="020B0606020202030204" pitchFamily="34" charset="0"/>
            </a:rPr>
            <a:t>documentos escritos</a:t>
          </a:r>
          <a:r>
            <a:rPr lang="es-CL" sz="1600" kern="1200" dirty="0" smtClean="0">
              <a:latin typeface="Arial Narrow" panose="020B0606020202030204" pitchFamily="34" charset="0"/>
            </a:rPr>
            <a:t>, como libros, periódicos, revistas, actas notariales, tratados, encuestas y conferencias, etc.; </a:t>
          </a:r>
          <a:r>
            <a:rPr lang="es-CL" sz="1600" b="1" kern="1200" dirty="0" smtClean="0">
              <a:latin typeface="Arial Narrow" panose="020B0606020202030204" pitchFamily="34" charset="0"/>
            </a:rPr>
            <a:t>documentos fílmicos </a:t>
          </a:r>
          <a:r>
            <a:rPr lang="es-CL" sz="1600" kern="1200" dirty="0" smtClean="0">
              <a:latin typeface="Arial Narrow" panose="020B0606020202030204" pitchFamily="34" charset="0"/>
            </a:rPr>
            <a:t>como películas, diapositivas, filminas, etc. Documentos grabados, como discos, cintas, </a:t>
          </a:r>
          <a:r>
            <a:rPr lang="es-CL" sz="1600" kern="1200" dirty="0" err="1" smtClean="0">
              <a:latin typeface="Arial Narrow" panose="020B0606020202030204" pitchFamily="34" charset="0"/>
            </a:rPr>
            <a:t>casettes</a:t>
          </a:r>
          <a:r>
            <a:rPr lang="es-CL" sz="1600" kern="1200" dirty="0" smtClean="0">
              <a:latin typeface="Arial Narrow" panose="020B0606020202030204" pitchFamily="34" charset="0"/>
            </a:rPr>
            <a:t>, etc</a:t>
          </a:r>
          <a:r>
            <a:rPr lang="es-CL" sz="1600" kern="1200" dirty="0" smtClean="0"/>
            <a:t>.</a:t>
          </a:r>
          <a:endParaRPr lang="es-NI" sz="1600" kern="1200" dirty="0"/>
        </a:p>
      </dsp:txBody>
      <dsp:txXfrm>
        <a:off x="6149989" y="1053015"/>
        <a:ext cx="2355313" cy="2517485"/>
      </dsp:txXfrm>
    </dsp:sp>
    <dsp:sp modelId="{C28C677F-C9CE-48D1-8587-B16E32E1D384}">
      <dsp:nvSpPr>
        <dsp:cNvPr id="0" name=""/>
        <dsp:cNvSpPr/>
      </dsp:nvSpPr>
      <dsp:spPr>
        <a:xfrm>
          <a:off x="8795391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8795391" y="2150450"/>
        <a:ext cx="321747" cy="322615"/>
      </dsp:txXfrm>
    </dsp:sp>
    <dsp:sp modelId="{9F4753F3-6945-408D-B56C-2DCA4467D56D}">
      <dsp:nvSpPr>
        <dsp:cNvPr id="0" name=""/>
        <dsp:cNvSpPr/>
      </dsp:nvSpPr>
      <dsp:spPr>
        <a:xfrm>
          <a:off x="9445824" y="979738"/>
          <a:ext cx="2168108" cy="26640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La lista de referencias 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debe ir al final de nuestro trabajo </a:t>
          </a:r>
          <a:r>
            <a:rPr lang="es-ES" sz="2000" b="0" i="0" kern="1200" baseline="0" dirty="0" smtClean="0">
              <a:latin typeface="Arial Narrow" panose="020B0606020202030204" pitchFamily="34" charset="0"/>
            </a:rPr>
            <a:t>para identificar cada una de las fuentes documentales consultadas por el investigador</a:t>
          </a:r>
          <a:r>
            <a:rPr lang="es-ES" sz="2000" b="0" i="0" kern="1200" baseline="0" dirty="0" smtClean="0"/>
            <a:t>.</a:t>
          </a:r>
          <a:endParaRPr lang="es-NI" sz="2000" kern="1200" dirty="0"/>
        </a:p>
      </dsp:txBody>
      <dsp:txXfrm>
        <a:off x="9509326" y="1043240"/>
        <a:ext cx="2041104" cy="2537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D9C9A-F10E-4F28-9C14-EDE0F58879E7}">
      <dsp:nvSpPr>
        <dsp:cNvPr id="0" name=""/>
        <dsp:cNvSpPr/>
      </dsp:nvSpPr>
      <dsp:spPr>
        <a:xfrm>
          <a:off x="6370883" y="118505"/>
          <a:ext cx="536641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b="1" kern="1200" dirty="0"/>
            <a:t>Ejemplo: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kern="1200" dirty="0">
              <a:latin typeface="Arial Narrow" panose="020B0606020202030204" pitchFamily="34" charset="0"/>
            </a:rPr>
            <a:t>Aguilar Bustamante, V. J., Salazar Centeno, D. M., Carballo, E. M., </a:t>
          </a:r>
          <a:r>
            <a:rPr lang="es-NI" sz="2900" kern="1200" dirty="0" err="1">
              <a:latin typeface="Arial Narrow" panose="020B0606020202030204" pitchFamily="34" charset="0"/>
            </a:rPr>
            <a:t>Sediles</a:t>
          </a:r>
          <a:r>
            <a:rPr lang="es-NI" sz="2900" kern="1200" dirty="0">
              <a:latin typeface="Arial Narrow" panose="020B0606020202030204" pitchFamily="34" charset="0"/>
            </a:rPr>
            <a:t> </a:t>
          </a:r>
          <a:r>
            <a:rPr lang="es-NI" sz="2900" kern="1200" dirty="0" err="1">
              <a:latin typeface="Arial Narrow" panose="020B0606020202030204" pitchFamily="34" charset="0"/>
            </a:rPr>
            <a:t>Jáen</a:t>
          </a:r>
          <a:r>
            <a:rPr lang="es-NI" sz="2900" kern="1200" dirty="0">
              <a:latin typeface="Arial Narrow" panose="020B0606020202030204" pitchFamily="34" charset="0"/>
            </a:rPr>
            <a:t>, A., Varela Ochoa, G., Cuadra, M., </a:t>
          </a:r>
          <a:r>
            <a:rPr lang="es-NI" sz="2900" b="1" kern="1200" dirty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NI" sz="2900" kern="1200" dirty="0">
              <a:latin typeface="Arial Narrow" panose="020B0606020202030204" pitchFamily="34" charset="0"/>
            </a:rPr>
            <a:t> Miranda Flores, F. J</a:t>
          </a:r>
          <a:r>
            <a:rPr lang="es-NI" sz="2900" kern="1200" dirty="0"/>
            <a:t>.</a:t>
          </a:r>
        </a:p>
      </dsp:txBody>
      <dsp:txXfrm>
        <a:off x="6370883" y="118505"/>
        <a:ext cx="5366414" cy="2497536"/>
      </dsp:txXfrm>
    </dsp:sp>
    <dsp:sp modelId="{296B38CE-1F59-4C32-95A9-48AF77619542}">
      <dsp:nvSpPr>
        <dsp:cNvPr id="0" name=""/>
        <dsp:cNvSpPr/>
      </dsp:nvSpPr>
      <dsp:spPr>
        <a:xfrm>
          <a:off x="494763" y="118505"/>
          <a:ext cx="536641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kern="1200" dirty="0">
              <a:latin typeface="Arial Narrow" panose="020B0606020202030204" pitchFamily="34" charset="0"/>
            </a:rPr>
            <a:t>Se listan hasta un máximo de </a:t>
          </a:r>
          <a:r>
            <a:rPr lang="es-NI" sz="2900" b="1" kern="1200" dirty="0">
              <a:latin typeface="Arial Narrow" panose="020B0606020202030204" pitchFamily="34" charset="0"/>
            </a:rPr>
            <a:t>siete  autores</a:t>
          </a:r>
          <a:r>
            <a:rPr lang="es-NI" sz="2900" kern="1200" dirty="0">
              <a:latin typeface="Arial Narrow" panose="020B0606020202030204" pitchFamily="34" charset="0"/>
            </a:rPr>
            <a:t> separados por coma y en el último se escribe “y” o el ampersand (&amp;) si la fuente es en idioma inglés </a:t>
          </a:r>
        </a:p>
      </dsp:txBody>
      <dsp:txXfrm>
        <a:off x="494763" y="118505"/>
        <a:ext cx="5366414" cy="2497536"/>
      </dsp:txXfrm>
    </dsp:sp>
    <dsp:sp modelId="{48D0CDF7-6058-4AC9-9FE6-A96473B78940}">
      <dsp:nvSpPr>
        <dsp:cNvPr id="0" name=""/>
        <dsp:cNvSpPr/>
      </dsp:nvSpPr>
      <dsp:spPr>
        <a:xfrm>
          <a:off x="538261" y="2903075"/>
          <a:ext cx="536641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kern="1200" dirty="0">
              <a:latin typeface="Arial Narrow" panose="020B0606020202030204" pitchFamily="34" charset="0"/>
            </a:rPr>
            <a:t>Cuando el número de autores sea de ocho o más, </a:t>
          </a:r>
          <a:r>
            <a:rPr lang="es-NI" sz="2900" b="1" kern="1200" dirty="0">
              <a:latin typeface="Arial Narrow" panose="020B0606020202030204" pitchFamily="34" charset="0"/>
            </a:rPr>
            <a:t>incluya los nombres de los seis primeros</a:t>
          </a:r>
          <a:r>
            <a:rPr lang="es-NI" sz="2900" kern="1200" dirty="0">
              <a:latin typeface="Arial Narrow" panose="020B0606020202030204" pitchFamily="34" charset="0"/>
            </a:rPr>
            <a:t>, después añada puntos suspensivos  …  y agregue el nombre del último autor</a:t>
          </a:r>
        </a:p>
      </dsp:txBody>
      <dsp:txXfrm>
        <a:off x="538261" y="2903075"/>
        <a:ext cx="5366414" cy="2497536"/>
      </dsp:txXfrm>
    </dsp:sp>
    <dsp:sp modelId="{97A53DA3-385E-493B-8A0B-F35CAE4D4F4E}">
      <dsp:nvSpPr>
        <dsp:cNvPr id="0" name=""/>
        <dsp:cNvSpPr/>
      </dsp:nvSpPr>
      <dsp:spPr>
        <a:xfrm>
          <a:off x="6442895" y="2853274"/>
          <a:ext cx="536641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b="1" kern="1200" dirty="0"/>
            <a:t>Ejemplo</a:t>
          </a:r>
          <a:r>
            <a:rPr lang="es-NI" sz="2900" kern="1200" dirty="0"/>
            <a:t>: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900" kern="1200" dirty="0">
              <a:latin typeface="Arial Narrow" panose="020B0606020202030204" pitchFamily="34" charset="0"/>
            </a:rPr>
            <a:t>Aguilar Bustamante, V. J., Salazar Centeno, D. M., Carballo, E. M., </a:t>
          </a:r>
          <a:r>
            <a:rPr lang="es-NI" sz="2900" kern="1200" dirty="0" err="1">
              <a:latin typeface="Arial Narrow" panose="020B0606020202030204" pitchFamily="34" charset="0"/>
            </a:rPr>
            <a:t>Sediles</a:t>
          </a:r>
          <a:r>
            <a:rPr lang="es-NI" sz="2900" kern="1200" dirty="0">
              <a:latin typeface="Arial Narrow" panose="020B0606020202030204" pitchFamily="34" charset="0"/>
            </a:rPr>
            <a:t> </a:t>
          </a:r>
          <a:r>
            <a:rPr lang="es-NI" sz="2900" kern="1200" dirty="0" err="1">
              <a:latin typeface="Arial Narrow" panose="020B0606020202030204" pitchFamily="34" charset="0"/>
            </a:rPr>
            <a:t>Jáen</a:t>
          </a:r>
          <a:r>
            <a:rPr lang="es-NI" sz="2900" kern="1200" dirty="0">
              <a:latin typeface="Arial Narrow" panose="020B0606020202030204" pitchFamily="34" charset="0"/>
            </a:rPr>
            <a:t>, A., Varela Ochoa, G., Cuadra, M</a:t>
          </a:r>
          <a:r>
            <a:rPr lang="es-NI" sz="2900" b="1" kern="1200" dirty="0">
              <a:solidFill>
                <a:srgbClr val="FF0000"/>
              </a:solidFill>
              <a:latin typeface="Arial Narrow" panose="020B0606020202030204" pitchFamily="34" charset="0"/>
            </a:rPr>
            <a:t>…</a:t>
          </a:r>
          <a:r>
            <a:rPr lang="es-NI" sz="2900" kern="1200" dirty="0">
              <a:latin typeface="Arial Narrow" panose="020B0606020202030204" pitchFamily="34" charset="0"/>
            </a:rPr>
            <a:t> Miranda Flores, F. J.</a:t>
          </a:r>
        </a:p>
      </dsp:txBody>
      <dsp:txXfrm>
        <a:off x="6442895" y="2853274"/>
        <a:ext cx="5366414" cy="2497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C2DE-3997-43F7-BDA8-0858E1A0590D}">
      <dsp:nvSpPr>
        <dsp:cNvPr id="0" name=""/>
        <dsp:cNvSpPr/>
      </dsp:nvSpPr>
      <dsp:spPr>
        <a:xfrm>
          <a:off x="0" y="269786"/>
          <a:ext cx="11856640" cy="1635075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Obra sin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Autor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(p. 184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).</a:t>
          </a:r>
          <a:endParaRPr kumimoji="0" lang="es-NI" sz="2800" b="1" i="0" u="none" strike="noStrike" kern="1200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el titulo hacia la posición del autor, antes de la fecha de publicación</a:t>
          </a:r>
        </a:p>
      </dsp:txBody>
      <dsp:txXfrm>
        <a:off x="79818" y="349604"/>
        <a:ext cx="11697004" cy="1475439"/>
      </dsp:txXfrm>
    </dsp:sp>
    <dsp:sp modelId="{1B17B589-EA57-42DD-9933-1362FEA40AAF}">
      <dsp:nvSpPr>
        <dsp:cNvPr id="0" name=""/>
        <dsp:cNvSpPr/>
      </dsp:nvSpPr>
      <dsp:spPr>
        <a:xfrm>
          <a:off x="0" y="1955602"/>
          <a:ext cx="11856640" cy="1076400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44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sp:txBody>
      <dsp:txXfrm>
        <a:off x="0" y="1955602"/>
        <a:ext cx="11856640" cy="1076400"/>
      </dsp:txXfrm>
    </dsp:sp>
    <dsp:sp modelId="{B6D91475-F620-443D-AFA8-CB484D3DEE8A}">
      <dsp:nvSpPr>
        <dsp:cNvPr id="0" name=""/>
        <dsp:cNvSpPr/>
      </dsp:nvSpPr>
      <dsp:spPr>
        <a:xfrm>
          <a:off x="0" y="3487793"/>
          <a:ext cx="11856640" cy="1635075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Información Adicional de la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publicación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(p. 203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).</a:t>
          </a:r>
          <a:endParaRPr kumimoji="0" lang="es-NI" sz="2800" b="1" i="0" u="none" strike="noStrike" kern="1200" cap="none" spc="0" normalizeH="0" baseline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Encierre entre paréntesis después del titulo la información adicional (Edición, Número de informe, Volumen) No separe la información del titulo con punto.</a:t>
          </a:r>
        </a:p>
      </dsp:txBody>
      <dsp:txXfrm>
        <a:off x="79818" y="3567611"/>
        <a:ext cx="11697004" cy="1475439"/>
      </dsp:txXfrm>
    </dsp:sp>
    <dsp:sp modelId="{9AE2BA19-5179-4D20-8215-316BB8408782}">
      <dsp:nvSpPr>
        <dsp:cNvPr id="0" name=""/>
        <dsp:cNvSpPr/>
      </dsp:nvSpPr>
      <dsp:spPr>
        <a:xfrm>
          <a:off x="0" y="5155163"/>
          <a:ext cx="11856640" cy="1076400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44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D., y Brandon, J. (1994). Reingeniería: Como aplicarla con éxito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ed.).</a:t>
          </a:r>
        </a:p>
      </dsp:txBody>
      <dsp:txXfrm>
        <a:off x="0" y="5155163"/>
        <a:ext cx="11856640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6CC7D-5274-4099-B9B1-5B2E43A0C92D}">
      <dsp:nvSpPr>
        <dsp:cNvPr id="0" name=""/>
        <dsp:cNvSpPr/>
      </dsp:nvSpPr>
      <dsp:spPr>
        <a:xfrm>
          <a:off x="188793" y="427496"/>
          <a:ext cx="11223006" cy="2083648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 con el mismo autor se ordenan por el año de publicación colocando la más antigua de primer lugar.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0508" y="529211"/>
        <a:ext cx="11019576" cy="1880218"/>
      </dsp:txXfrm>
    </dsp:sp>
    <dsp:sp modelId="{0EFF8FF3-9B29-4BD3-B40F-4EF9A679CF2F}">
      <dsp:nvSpPr>
        <dsp:cNvPr id="0" name=""/>
        <dsp:cNvSpPr/>
      </dsp:nvSpPr>
      <dsp:spPr>
        <a:xfrm>
          <a:off x="0" y="2276274"/>
          <a:ext cx="11503106" cy="2351425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entradas de un solo autor, preceden a las de autor múltiple, aunque ambas entradas comiencen con el mismo apellido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F., y Jiménez, E. (2002)</a:t>
          </a:r>
        </a:p>
      </dsp:txBody>
      <dsp:txXfrm>
        <a:off x="114787" y="2391061"/>
        <a:ext cx="11273532" cy="2121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259B-8FCE-43A4-BD46-021DEB4536B5}">
      <dsp:nvSpPr>
        <dsp:cNvPr id="0" name=""/>
        <dsp:cNvSpPr/>
      </dsp:nvSpPr>
      <dsp:spPr>
        <a:xfrm>
          <a:off x="0" y="0"/>
          <a:ext cx="11870235" cy="4300225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  <a:endParaRPr lang="es-NI" sz="2800" kern="1200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32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Alemán Zeledón, F., Salazar Centeno, D.,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870235" cy="43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B1E7-36F1-48F7-998D-EBD0019D645A}" type="datetimeFigureOut">
              <a:rPr lang="es-NI" smtClean="0"/>
              <a:t>14/6/2019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9416-226C-410B-A480-C27963936F0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65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9416-226C-410B-A480-C27963936F06}" type="slidenum">
              <a:rPr lang="es-NI" smtClean="0"/>
              <a:t>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45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723C0-8417-4FB3-B096-D7E0EA9F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C1DCA-74E5-4B16-A910-91346F5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FBA153-4876-48E9-91B5-DA1E4E6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56D8-8359-4D57-942C-E06D06143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AB4D3F-6391-4E06-AE48-957D016B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26961-893D-498C-8D30-CD2080A8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EB555-1908-4DB7-93DC-8F4051A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FD5-B3F7-4C96-9DD1-000A27B249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0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71BB5-A6A9-4736-B4A5-B214EE1B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9FFE6-156F-4188-9B27-1C6B28D9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42F67A-CAB0-4FC1-91E7-EC21F64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E1C5-2805-48F0-AB16-ECFB468216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8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A3CB-3A11-4A51-B85B-6D9B666A04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35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1C9-BBEB-4C9E-AE80-47928CE644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36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CEE2-C3C8-4A0D-8F30-E93C95764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90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7738-CAD6-4FDC-B2E2-D70736F8D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25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7235-6005-4FCF-B443-D803BCF9AF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6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3732-21A1-4331-A1BE-1FF4ADA4EF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73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1799-849D-4817-8814-E2CCB8B30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08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CA47-E7F3-45F4-BDCB-A7065BD8C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7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E1C920-34BF-494E-8154-11B2B804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967F-1DCE-47AA-B475-37EF835C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437F5-70A6-42C1-BD38-C2F4A26A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D4D2-A9CD-4214-8789-D499FC0CB4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1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59C5-CE0F-43C5-A1DA-5398A61E28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83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BA73-BE4E-49E1-AFEA-2CCB428D6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44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D00-CB45-44E9-961A-3BA4E3756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715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CBA-B8B1-44FA-8D30-3858BCDE5B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37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48A5-EE3B-46B0-A189-2A7F6EC93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0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6A4D-50DC-4E46-97C9-C97DD5D7A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9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014C-2350-4A3A-8339-483C7C4CB7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188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4D52-442E-40F1-A6DA-D51699A783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157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4E99-B985-46E8-886B-C7F8868E4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12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2ECD-678D-489E-8FEF-4142F09C7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6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0F08F-7304-433E-907A-972E6CB4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D5B1E-12E3-4F57-ABE8-25FD49D6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6BE32-027B-481C-B97F-794E14AA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F3D-BCDF-4CCC-B820-0F01DEEFAA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77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C531-1417-4322-A6A9-2C66FC4F6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624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30FD-3C6E-44B9-963D-77E8EDE608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0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9BD5-5C87-4259-B81E-562DB93B1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22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BD87-1E00-4EC8-A7F1-16E05730E9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18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455A-9965-4C92-A331-E5EF58733E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445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3BF6-0412-40D4-956E-E2F47A89B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670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9C14-D5CF-4BFB-BD7C-70BD4140A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59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FE72-CB6F-4B01-BC1B-27FD295C30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60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13C0-951A-48EB-86B9-F1B1AE819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885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37CD-2CC5-4F05-83AC-6547628303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1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8B0892E-7C04-4467-86F4-FCFD3D10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051AB4A-0285-44C7-9F5A-D8F4025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7BFCCFB-05EF-4158-B630-13623C8B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BBF-ABC3-4252-B31C-6F4402D33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27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63F5-7746-45DC-9AC9-09B8F1AEF5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F2C2-F231-49DE-9D94-8431FFECB0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499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2585-D808-466B-9605-C50F06826D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800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062A-D3DF-4E49-85B9-21535FF86D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88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EE8F-D58D-4CE0-9172-7D97F07D5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39ABB45-26FF-4CA6-A24A-ABF5FF3A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8EB9A86-7524-4193-B48D-5484B467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8B414F0-33F2-422C-8976-999231B2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9BB7-0D57-41BD-85DA-6B5B95BC8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87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7512DFE-63EA-4002-9444-E9676F1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9D4BC20-98AC-4760-8D56-C8DBB2D0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B71A83A-4DB0-4063-9663-E2653AEE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A67F-CE0D-4DF2-AE8F-0169487A2B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438A9B-DB88-4923-B1B1-5D2A6CE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80EBC16-AA95-476C-9BDC-A70883F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EC2494-9B53-49AC-9C78-C767965E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073-DB47-4B49-849B-6C20DF43E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355C80A-8CB8-47B1-81DA-CAD1122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B2BD4DF-31D1-47B9-B445-B44814F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29D2F6D-7423-4483-9DE0-76467703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15C-396B-4B79-9767-1076F976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6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C102514-741F-461A-8EBA-DAA2DDE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134EA26-3694-4BAA-8C7C-88BDE1E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A6C0CC0-D0D2-4C9F-94E3-6282CA4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2BBD-210A-42E2-8FD3-DD9BBEBA51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3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6E0180D-9E23-46D5-862F-C33DC8E8D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62751B3-863C-420C-A222-031DDBF21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F3C696-346A-4E10-8067-8749FBB25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C4DAA-C7D6-4DB3-BABC-83810B1E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F6AE2-95CE-4AAE-A9ED-E1B1D67A8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318665-66F3-4606-933E-76EB52C4F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B89AA-242B-4B5E-A60C-3CE62C8A6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25201-0BD0-46FC-A35B-508D5855C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2CAF5-1AE7-4C24-94AF-606EFDB39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7B5EA-3FC3-4F1D-A2B9-643E2361EEA4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0718DA-94FD-499A-A641-60E560C28AE8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99856E-8871-4303-A2CF-107EEF000DA0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enida.una.edu.ni/Tesis/tnf30t694c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1713" y="3059793"/>
            <a:ext cx="8644183" cy="1005279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Elaboración </a:t>
            </a:r>
            <a:r>
              <a:rPr lang="es-NI" sz="3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Referencias Bibliográficas: Normas APA </a:t>
            </a:r>
            <a:r>
              <a:rPr lang="es-NI" sz="3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NI" sz="3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s-NI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NI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6ª. Edición (American Psychological Association</a:t>
            </a:r>
            <a:r>
              <a:rPr lang="es-NI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s-ES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029741" y="486367"/>
            <a:ext cx="91281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Universidad Nacional Agraria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 de Información y Documentación Agropecuaria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(CENIDA)</a:t>
            </a: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4187" r="3827" b="8773"/>
          <a:stretch/>
        </p:blipFill>
        <p:spPr>
          <a:xfrm>
            <a:off x="5484141" y="4363271"/>
            <a:ext cx="1896374" cy="240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Imagen 2" descr="LOGO 2018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18" r="2779" b="5423"/>
          <a:stretch>
            <a:fillRect/>
          </a:stretch>
        </p:blipFill>
        <p:spPr bwMode="auto">
          <a:xfrm>
            <a:off x="248354" y="343983"/>
            <a:ext cx="2139268" cy="16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3683" y="2009105"/>
            <a:ext cx="8644183" cy="94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NI" sz="3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Curso: “Uso y Manejo de los Recursos de Información”</a:t>
            </a:r>
            <a:endParaRPr lang="es-ES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xmlns="" id="{C3CB886F-A1D9-4394-A61D-2887F1E8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260350"/>
            <a:ext cx="11609387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Arial" charset="0"/>
              </a:rPr>
              <a:t>Editor función abreviada en el campo de autor (p. 18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Arial" charset="0"/>
              </a:rPr>
              <a:t>4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Arial" charset="0"/>
              </a:rPr>
              <a:t>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Si la fuente documental 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no posee autores y detallan a Editores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, ubique a estos en la posición del autor y escriba la abreviatura (Ed.)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   Ej.:  Alemán Zeledón, N. </a:t>
            </a:r>
            <a:r>
              <a:rPr kumimoji="0" lang="es-N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(Ed.).  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(2004). Marango: Cultivo y utilización en la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                 alimentación animal. Managua: </a:t>
            </a:r>
            <a:r>
              <a:rPr kumimoji="0" lang="es-N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UNA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                 </a:t>
            </a:r>
            <a:endParaRPr kumimoji="0" lang="es-NI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Autor Corporativo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Cuando el autor es una institución o empresa (autor corporativo) se debe escribir el nombre completo Ej.: Universidad Nacional Agraria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Autor Corporativo como casa editora (p. 187)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Cuando el autor y la editorial sean idénticos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, utilice la palabra 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Autor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como nombre de la editorial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       Ej.:  Universidad Nacional Agraria. (2011). Plan operativo anual.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         Managua: </a:t>
            </a:r>
            <a:r>
              <a:rPr kumimoji="0" lang="es-N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Autor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1A8DC77-4C6A-49B3-ABF3-512A0CD23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151113"/>
              </p:ext>
            </p:extLst>
          </p:nvPr>
        </p:nvGraphicFramePr>
        <p:xfrm>
          <a:off x="191344" y="116632"/>
          <a:ext cx="118566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33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FFFDFBE5-48ED-49BA-BEE0-B169BFD2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074738"/>
            <a:ext cx="3384550" cy="668337"/>
          </a:xfrm>
          <a:prstGeom prst="wedgeRectCallout">
            <a:avLst>
              <a:gd name="adj1" fmla="val 75642"/>
              <a:gd name="adj2" fmla="val 23629"/>
            </a:avLst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Autor(es)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260EC60B-E5A0-4C05-9CBA-0E01CB5C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257425"/>
            <a:ext cx="3384550" cy="666750"/>
          </a:xfrm>
          <a:prstGeom prst="wedgeRectCallout">
            <a:avLst>
              <a:gd name="adj1" fmla="val 79232"/>
              <a:gd name="adj2" fmla="val 44738"/>
            </a:avLst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Fecha de Publicación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C575D9C7-528E-42F3-BA4C-02B022CA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327400"/>
            <a:ext cx="3384550" cy="606425"/>
          </a:xfrm>
          <a:prstGeom prst="wedgeRectCallout">
            <a:avLst>
              <a:gd name="adj1" fmla="val 73923"/>
              <a:gd name="adj2" fmla="val 27976"/>
            </a:avLst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Título  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107CE0CC-4F77-4887-9877-C3BCF954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457700"/>
            <a:ext cx="3384550" cy="842963"/>
          </a:xfrm>
          <a:prstGeom prst="wedgeRectCallout">
            <a:avLst>
              <a:gd name="adj1" fmla="val 77904"/>
              <a:gd name="adj2" fmla="val 2850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Lugar de Publicación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xmlns="" id="{E8A1251D-E280-40B1-8EF1-25F112E1B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5753100"/>
            <a:ext cx="3384550" cy="646113"/>
          </a:xfrm>
          <a:prstGeom prst="wedgeRectCallout">
            <a:avLst>
              <a:gd name="adj1" fmla="val 73149"/>
              <a:gd name="adj2" fmla="val 28287"/>
            </a:avLst>
          </a:prstGeom>
          <a:ln w="381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Editorial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0249AB99-5DAD-4B71-B544-4B219763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617788"/>
            <a:ext cx="51895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Año (Entre paréntesis).  Ej.: </a:t>
            </a:r>
            <a:r>
              <a:rPr lang="es-CL" altLang="es-CL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(2005)</a:t>
            </a:r>
            <a:endParaRPr lang="es-ES" altLang="es-CL" sz="2800" b="1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C820DB6F-6692-412B-B401-3BA489E9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3178175"/>
            <a:ext cx="6048375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Título del recurso en Cursiva.  Ej.: </a:t>
            </a:r>
            <a:r>
              <a:rPr lang="es-NI" sz="2800" i="1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Matemáticas financieras y evaluación de proyectos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CL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17065F6A-C60B-4C26-BD6B-0A0C412C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652963"/>
            <a:ext cx="6037262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Lugar precedido de espacio y dos puntos. Ej.: </a:t>
            </a:r>
            <a:r>
              <a:rPr lang="es-CL" altLang="es-CL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Nicaragua:</a:t>
            </a:r>
            <a:endParaRPr lang="es-ES" altLang="es-CL" sz="2800" b="1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9E60361E-EB2B-416F-A7D0-9F9F8ECF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919788"/>
            <a:ext cx="605486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Editorial precedido por punto.  Ej. </a:t>
            </a:r>
            <a:r>
              <a:rPr lang="es-CL" altLang="es-CL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Hispamer</a:t>
            </a:r>
            <a:r>
              <a:rPr kumimoji="0" lang="es-CL" alt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.</a:t>
            </a:r>
            <a:endParaRPr kumimoji="0" lang="es-ES" altLang="es-CL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3324" name="Rectángulo 2">
            <a:extLst>
              <a:ext uri="{FF2B5EF4-FFF2-40B4-BE49-F238E27FC236}">
                <a16:creationId xmlns:a16="http://schemas.microsoft.com/office/drawing/2014/main" xmlns="" id="{11F9BD4C-A578-40C5-89CA-A6A8D350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1065213"/>
            <a:ext cx="7102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Se anota en forma invertida, primero el (los) apellido(s) seguido de iniciales  de nombres Ej.: </a:t>
            </a:r>
            <a:r>
              <a:rPr lang="es-NI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Serrano Rodríguez, J</a:t>
            </a:r>
            <a:r>
              <a:rPr lang="es-NI" sz="280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41270" y="315432"/>
            <a:ext cx="830362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CL" sz="2800" b="1" spc="-5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Elementos básicos </a:t>
            </a:r>
            <a:r>
              <a:rPr lang="es-ES" altLang="es-CL" sz="2800" b="1" spc="-50" dirty="0" smtClean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al </a:t>
            </a:r>
            <a:r>
              <a:rPr lang="es-ES" altLang="es-CL" sz="2800" b="1" spc="-5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elaborar una  referencia</a:t>
            </a:r>
          </a:p>
        </p:txBody>
      </p:sp>
    </p:spTree>
    <p:extLst>
      <p:ext uri="{BB962C8B-B14F-4D97-AF65-F5344CB8AC3E}">
        <p14:creationId xmlns:p14="http://schemas.microsoft.com/office/powerpoint/2010/main" val="16182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21760"/>
              </p:ext>
            </p:extLst>
          </p:nvPr>
        </p:nvGraphicFramePr>
        <p:xfrm>
          <a:off x="1123407" y="918264"/>
          <a:ext cx="9914708" cy="40717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80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3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Autor, A., y Autor, A. (Año). Título del libro en cursiva . Lugar: Editorial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6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7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Serrano Rodríguez, J. (2005). Matemáticas financieras y 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evaluación de proyectos. Managua, Nicaragua: Hispamer.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425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081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(Serrano, 2005, p.18)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3219996" y="289410"/>
            <a:ext cx="5721530" cy="49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Libro impreso (p. 203; 18) </a:t>
            </a:r>
          </a:p>
        </p:txBody>
      </p:sp>
    </p:spTree>
    <p:extLst>
      <p:ext uri="{BB962C8B-B14F-4D97-AF65-F5344CB8AC3E}">
        <p14:creationId xmlns:p14="http://schemas.microsoft.com/office/powerpoint/2010/main" val="2802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94794"/>
              </p:ext>
            </p:extLst>
          </p:nvPr>
        </p:nvGraphicFramePr>
        <p:xfrm>
          <a:off x="1214845" y="775843"/>
          <a:ext cx="10319658" cy="54699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1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7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4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000" kern="120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Autor(es) del capitulo. (año). Título del capitulo. En Iniciales del nombre. Seguido del  apellido(s) del (Eds.) del libro, Titulo del libro (pp. Inicial –final del capitulo del libro). Lugar de publicación: Editorial.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3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Valdivia, L. (2015). Higiene veterinaria en animales mascotas. En F. García</a:t>
                      </a:r>
                      <a:r>
                        <a:rPr lang="es-NI" sz="2400" b="0" i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(Ed.), Texto de m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edicina veterinaria ilustrado (pp.15-30). Zaragoza:</a:t>
                      </a:r>
                      <a:r>
                        <a:rPr lang="es-NI" sz="2400" b="0" i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Sixte.</a:t>
                      </a:r>
                      <a:endParaRPr lang="es-NI" sz="24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555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75">
                <a:tc gridSpan="2">
                  <a:txBody>
                    <a:bodyPr/>
                    <a:lstStyle/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ea typeface="Times New Roman"/>
                          <a:cs typeface="Arial" panose="020B0604020202020204" pitchFamily="34" charset="0"/>
                        </a:rPr>
                        <a:t>(Valdivia, 2015, p.18)</a:t>
                      </a:r>
                      <a:endParaRPr lang="es-CO" sz="2400" b="1" kern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Open Sans" panose="020B0606030504020204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3150355" y="277617"/>
            <a:ext cx="6257108" cy="49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Capitulo de Libro (p. 204; 25) </a:t>
            </a:r>
          </a:p>
        </p:txBody>
      </p:sp>
    </p:spTree>
    <p:extLst>
      <p:ext uri="{BB962C8B-B14F-4D97-AF65-F5344CB8AC3E}">
        <p14:creationId xmlns:p14="http://schemas.microsoft.com/office/powerpoint/2010/main" val="2579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1260"/>
              </p:ext>
            </p:extLst>
          </p:nvPr>
        </p:nvGraphicFramePr>
        <p:xfrm>
          <a:off x="360608" y="892138"/>
          <a:ext cx="11269015" cy="55869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7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4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000" kern="120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Autor, A., y Autor, A. (Año). Título de la tesis en cursiva  (Tesis de pregrado, maestría o doctoral). Nombre de la institución, Lugar.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84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Reynosa Correa, C. M., y Díaz Mena, F. M.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(2016). Estado de los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suelos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y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</a:p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  capacidad 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de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uso de la tierra en la finca El Cacao, La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Fonseca – </a:t>
                      </a:r>
                      <a:r>
                        <a:rPr lang="es-NI" sz="2400" b="0" i="0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Kukra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endParaRPr lang="es-NI" sz="24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   Hill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(Tesis de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pregrado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). Universidad Nacional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Agraria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,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Managua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, </a:t>
                      </a:r>
                      <a:endParaRPr lang="es-NI" sz="24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   Nicaragua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555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75">
                <a:tc gridSpan="2">
                  <a:txBody>
                    <a:bodyPr/>
                    <a:lstStyle/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Reynosa y Díaz, 2016, p. 10)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3422470" y="209378"/>
            <a:ext cx="4885490" cy="5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TESIS  (p. 207; 7.05) </a:t>
            </a:r>
          </a:p>
        </p:txBody>
      </p:sp>
    </p:spTree>
    <p:extLst>
      <p:ext uri="{BB962C8B-B14F-4D97-AF65-F5344CB8AC3E}">
        <p14:creationId xmlns:p14="http://schemas.microsoft.com/office/powerpoint/2010/main" val="922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AEF2D04B-00AD-4131-8B12-05551ED62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96325"/>
              </p:ext>
            </p:extLst>
          </p:nvPr>
        </p:nvGraphicFramePr>
        <p:xfrm>
          <a:off x="888274" y="1278879"/>
          <a:ext cx="10293532" cy="387117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55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7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2809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NI" sz="2400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(mes, año). Título del  Artículo. Nombre de la Revista, </a:t>
                      </a: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Vol.(</a:t>
                      </a: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No.), página inicial - página final del artículo. </a:t>
                      </a:r>
                    </a:p>
                  </a:txBody>
                  <a:tcPr marL="68570" marR="68570" marT="34262" marB="3426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534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70" marR="68570" marT="34262" marB="34262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428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Cisne C., J. D. y Laguna, M. R. (agosto, 2004). 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Estudio comparativo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de la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producción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orgánica y tradicional de papa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(</a:t>
                      </a:r>
                      <a:r>
                        <a:rPr lang="es-NI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Solanum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tuberosum L.) en </a:t>
                      </a:r>
                      <a:r>
                        <a:rPr lang="es-NI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Miraflor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,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Estelí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 La Calera, 4(4),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5-9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</a:t>
                      </a:r>
                    </a:p>
                  </a:txBody>
                  <a:tcPr marL="68570" marR="68570" marT="34262" marB="3426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9036B8FE-B266-415D-AC6D-E58A8EE34D66}"/>
              </a:ext>
            </a:extLst>
          </p:cNvPr>
          <p:cNvSpPr txBox="1">
            <a:spLocks/>
          </p:cNvSpPr>
          <p:nvPr/>
        </p:nvSpPr>
        <p:spPr>
          <a:xfrm>
            <a:off x="3701142" y="235150"/>
            <a:ext cx="4563291" cy="799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REVISTA (p. 200; 7)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24289"/>
              </p:ext>
            </p:extLst>
          </p:nvPr>
        </p:nvGraphicFramePr>
        <p:xfrm>
          <a:off x="901153" y="5181401"/>
          <a:ext cx="10293532" cy="11678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8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4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7379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505">
                <a:tc gridSpan="2">
                  <a:txBody>
                    <a:bodyPr/>
                    <a:lstStyle/>
                    <a:p>
                      <a:pPr indent="-25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Cisne y Laguna 2004, p. 5)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9326"/>
              </p:ext>
            </p:extLst>
          </p:nvPr>
        </p:nvGraphicFramePr>
        <p:xfrm>
          <a:off x="708338" y="1233238"/>
          <a:ext cx="10382028" cy="46659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0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1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9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32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800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(día, mes y año de publicación). Título del artículo. Nombre del periódico en cursiva, páginas.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32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50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Pérez R., W. (8 de agosto de 2011). Se tiran la roja con los buses rusos. La Prensa, p. 4A.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Si es más de una página:  pp.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1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,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4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; pp.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1- 4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2830287" y="509451"/>
            <a:ext cx="5752010" cy="72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PERIÓDICO  (p. 200; 10) </a:t>
            </a:r>
          </a:p>
        </p:txBody>
      </p:sp>
    </p:spTree>
    <p:extLst>
      <p:ext uri="{BB962C8B-B14F-4D97-AF65-F5344CB8AC3E}">
        <p14:creationId xmlns:p14="http://schemas.microsoft.com/office/powerpoint/2010/main" val="19896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 b="4666"/>
          <a:stretch/>
        </p:blipFill>
        <p:spPr bwMode="auto">
          <a:xfrm>
            <a:off x="1031965" y="1802675"/>
            <a:ext cx="9953897" cy="4623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74394" y="573508"/>
            <a:ext cx="901146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32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 </a:t>
            </a:r>
            <a:r>
              <a:rPr lang="es-NI" sz="3200" b="1" spc="-5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APLICACIÓN DE LAS NORMAS APA EN FUENTE ELECTRÓNICAS </a:t>
            </a:r>
          </a:p>
        </p:txBody>
      </p:sp>
    </p:spTree>
    <p:extLst>
      <p:ext uri="{BB962C8B-B14F-4D97-AF65-F5344CB8AC3E}">
        <p14:creationId xmlns:p14="http://schemas.microsoft.com/office/powerpoint/2010/main" val="2449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0632" y="390629"/>
            <a:ext cx="996039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36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Consideraciones referencias fuentes en línea</a:t>
            </a:r>
            <a:endParaRPr lang="es-NI" sz="3600" b="1" spc="-5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pic>
        <p:nvPicPr>
          <p:cNvPr id="5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63" y="390629"/>
            <a:ext cx="2272937" cy="156127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713" r="3658"/>
          <a:stretch/>
        </p:blipFill>
        <p:spPr>
          <a:xfrm>
            <a:off x="515950" y="1411712"/>
            <a:ext cx="9509760" cy="4751745"/>
          </a:xfrm>
          <a:prstGeom prst="rect">
            <a:avLst/>
          </a:prstGeom>
          <a:ln w="38100">
            <a:solidFill>
              <a:srgbClr val="07C0C5"/>
            </a:solidFill>
          </a:ln>
        </p:spPr>
      </p:pic>
    </p:spTree>
    <p:extLst>
      <p:ext uri="{BB962C8B-B14F-4D97-AF65-F5344CB8AC3E}">
        <p14:creationId xmlns:p14="http://schemas.microsoft.com/office/powerpoint/2010/main" val="504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4552" y="1206931"/>
            <a:ext cx="9914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200" dirty="0">
                <a:latin typeface="Arial Narrow" panose="020B0606020202030204" pitchFamily="34" charset="0"/>
                <a:cs typeface="Arial" panose="020B0604020202020204" pitchFamily="34" charset="0"/>
              </a:rPr>
              <a:t>La sociedad de la información demanda profesionales que se adapten:</a:t>
            </a:r>
            <a:endParaRPr lang="es-NI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71693" y="150532"/>
            <a:ext cx="298030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153178" y="2355663"/>
          <a:ext cx="8295883" cy="420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5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44135"/>
              </p:ext>
            </p:extLst>
          </p:nvPr>
        </p:nvGraphicFramePr>
        <p:xfrm>
          <a:off x="962131" y="1148243"/>
          <a:ext cx="10115172" cy="45718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33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1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4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Apellidos, Iniciales nombre autor. (Año de publicación). Título del libro en cursiva. Recuperado de URL del recurso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32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88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García, C., y Valdés, M. (2009). 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Reflexiones en torno al desarrollo de habilidades comunicativas mediante la lectura oral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 Recuperado de https://ebookcentral.proquest.com/lib/unanicaraguasp/reader.action?ppg=9&amp;docID=3183377&amp;tm=1547577395894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72938" y="335731"/>
            <a:ext cx="742372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Libro Electrónico </a:t>
            </a:r>
            <a:r>
              <a:rPr lang="es-NI" sz="3200" b="1" spc="-5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(</a:t>
            </a:r>
            <a:r>
              <a:rPr lang="es-NI" sz="3200" b="1" spc="-5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p. 203; 20)</a:t>
            </a:r>
          </a:p>
        </p:txBody>
      </p:sp>
    </p:spTree>
    <p:extLst>
      <p:ext uri="{BB962C8B-B14F-4D97-AF65-F5344CB8AC3E}">
        <p14:creationId xmlns:p14="http://schemas.microsoft.com/office/powerpoint/2010/main" val="310574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>
            <a:extLst>
              <a:ext uri="{FF2B5EF4-FFF2-40B4-BE49-F238E27FC236}">
                <a16:creationId xmlns:a16="http://schemas.microsoft.com/office/drawing/2014/main" xmlns="" id="{9F6BCA4B-AED5-4697-A28F-DAF3B43D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02302"/>
              </p:ext>
            </p:extLst>
          </p:nvPr>
        </p:nvGraphicFramePr>
        <p:xfrm>
          <a:off x="270457" y="1097280"/>
          <a:ext cx="11410682" cy="4986636"/>
        </p:xfrm>
        <a:graphic>
          <a:graphicData uri="http://schemas.openxmlformats.org/drawingml/2006/table">
            <a:tbl>
              <a:tblPr/>
              <a:tblGrid>
                <a:gridCol w="2157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3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i="0" kern="12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(año). Título del trabajo (Tipo de tesis). Recuperada de http://www.xxx.xxx</a:t>
                      </a: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8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 anchorCtr="1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170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Torres García, C. C., y Uriarte Siles, E. J. (2008).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Caracterización y 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evaluación preliminar in situ de 69 accesiones de guanábana </a:t>
                      </a:r>
                      <a:endParaRPr lang="es-ES" sz="2400" b="0" i="1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(</a:t>
                      </a:r>
                      <a:r>
                        <a:rPr lang="es-ES" sz="24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Annona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ES" sz="2400" b="0" i="1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muricata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L.)  en la región del Pacífico y Norte de Nicaragua 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(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Tesis 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de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pregrado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). Recuperada de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  <a:hlinkClick r:id="rId2"/>
                        </a:rPr>
                        <a:t>http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  <a:hlinkClick r:id="rId2"/>
                        </a:rPr>
                        <a:t>://</a:t>
                      </a:r>
                      <a:r>
                        <a:rPr lang="es-ES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  <a:hlinkClick r:id="rId2"/>
                        </a:rPr>
                        <a:t>cenida.una.edu.ni/Tesis/tnf30t694c.pdf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091567" y="305192"/>
            <a:ext cx="8438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T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esis </a:t>
            </a: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de una base de datos institucional (p. 208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).</a:t>
            </a:r>
            <a:endParaRPr lang="es-NI" sz="2800" b="1" dirty="0"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xmlns="" id="{EAC8676D-7FE8-4CB6-93A5-43DC1F5AC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76401"/>
              </p:ext>
            </p:extLst>
          </p:nvPr>
        </p:nvGraphicFramePr>
        <p:xfrm>
          <a:off x="855162" y="1590851"/>
          <a:ext cx="10488613" cy="4516280"/>
        </p:xfrm>
        <a:graphic>
          <a:graphicData uri="http://schemas.openxmlformats.org/drawingml/2006/table">
            <a:tbl>
              <a:tblPr/>
              <a:tblGrid>
                <a:gridCol w="2044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3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3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Apellido, Inicial nombre. (día, mes y año de publicación). Título del artículo. Nombre del Diario. Recuperado de http://www.xxx.xxx</a:t>
                      </a: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52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Vásquez Lario, M. (6 de septiembre de 2017). Señala a Juez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de        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tramitarle cedula.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La Prensa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 Recuperado de  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    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https://www.infobae.com/america/portadas/2017/09/06/la- 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prensa-nicaragua-miercoles-06-de-septiembre-de-2017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/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2" marR="91442" marT="45726" marB="4572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230" name="1 Rectángulo"/>
          <p:cNvSpPr>
            <a:spLocks noChangeArrowheads="1"/>
          </p:cNvSpPr>
          <p:nvPr/>
        </p:nvSpPr>
        <p:spPr bwMode="auto">
          <a:xfrm>
            <a:off x="7059613" y="6291263"/>
            <a:ext cx="5133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pic>
        <p:nvPicPr>
          <p:cNvPr id="9231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824"/>
          <a:stretch>
            <a:fillRect/>
          </a:stretch>
        </p:blipFill>
        <p:spPr bwMode="auto">
          <a:xfrm>
            <a:off x="10345782" y="173951"/>
            <a:ext cx="1675629" cy="15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14947" y="688881"/>
            <a:ext cx="7569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periódico en línea (p. 200).</a:t>
            </a:r>
          </a:p>
        </p:txBody>
      </p:sp>
    </p:spTree>
    <p:extLst>
      <p:ext uri="{BB962C8B-B14F-4D97-AF65-F5344CB8AC3E}">
        <p14:creationId xmlns:p14="http://schemas.microsoft.com/office/powerpoint/2010/main" val="1092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161" y="-149225"/>
            <a:ext cx="2498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087535DA-EDDB-4005-9182-112F3B151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85588"/>
              </p:ext>
            </p:extLst>
          </p:nvPr>
        </p:nvGraphicFramePr>
        <p:xfrm>
          <a:off x="822960" y="1236845"/>
          <a:ext cx="10842171" cy="44882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1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27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3804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endParaRPr lang="es-NI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7C0C5"/>
                        </a:solidFill>
                        <a:latin typeface="Open Sans" panose="020B0606030504020204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, Inicial del nombre (es). (Año de publicación). Título del articulo de la revista.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Nombre de la revista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Volumen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(número</a:t>
                      </a:r>
                      <a:r>
                        <a:rPr lang="es-NI" sz="24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), páginas. DOI</a:t>
                      </a:r>
                      <a:endParaRPr lang="es-CO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147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29" marR="91429" marT="45674" marB="45674" anchor="ctr" anchorCtr="1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838">
                <a:tc gridSpan="2">
                  <a:txBody>
                    <a:bodyPr/>
                    <a:lstStyle/>
                    <a:p>
                      <a:pPr lvl="0" indent="-25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Jiménez-Martínez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, E., y Rugama Lovo, I. (noviembre, 2013). Dinámica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1" indent="-25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  poblacional 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de insectos coleópteros rastreros asociados al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marañón</a:t>
                      </a:r>
                      <a:r>
                        <a:rPr lang="es-NI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NI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anacardium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occidentale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 l.) en León, Nicaragua. </a:t>
                      </a:r>
                      <a:r>
                        <a:rPr lang="es-NI" sz="24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La Calera,  13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(21),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68-75</a:t>
                      </a:r>
                      <a:r>
                        <a:rPr lang="es-NI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Open Sans" panose="020B0606030504020204"/>
                          <a:cs typeface="Arial" panose="020B0604020202020204" pitchFamily="34" charset="0"/>
                        </a:rPr>
                        <a:t>doi:1037/0279-6135.25.2.225    </a:t>
                      </a:r>
                      <a:endParaRPr lang="es-NI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Open Sans" panose="020B0606030504020204"/>
                        <a:cs typeface="Arial" panose="020B0604020202020204" pitchFamily="34" charset="0"/>
                      </a:endParaRPr>
                    </a:p>
                  </a:txBody>
                  <a:tcPr marL="91429" marR="91429" marT="45674" marB="45674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255" name="1 Rectángulo"/>
          <p:cNvSpPr>
            <a:spLocks noChangeArrowheads="1"/>
          </p:cNvSpPr>
          <p:nvPr/>
        </p:nvSpPr>
        <p:spPr bwMode="auto">
          <a:xfrm>
            <a:off x="7058025" y="633412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11680" y="415965"/>
            <a:ext cx="863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Revista en línea con DOI (p. 198).</a:t>
            </a:r>
          </a:p>
        </p:txBody>
      </p:sp>
    </p:spTree>
    <p:extLst>
      <p:ext uri="{BB962C8B-B14F-4D97-AF65-F5344CB8AC3E}">
        <p14:creationId xmlns:p14="http://schemas.microsoft.com/office/powerpoint/2010/main" val="20372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374D2FD8-08A8-4238-82C7-DA26E68D5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70924"/>
              </p:ext>
            </p:extLst>
          </p:nvPr>
        </p:nvGraphicFramePr>
        <p:xfrm>
          <a:off x="600891" y="1394947"/>
          <a:ext cx="11064240" cy="44211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08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5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48203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endParaRPr lang="es-NI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Apellido, Inicial nombre. (mes, año). Título del  Artículo. </a:t>
                      </a:r>
                      <a:r>
                        <a:rPr lang="es-CO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Nombre de la Revista, Vol</a:t>
                      </a:r>
                      <a:r>
                        <a:rPr lang="es-CO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.(No</a:t>
                      </a:r>
                      <a:r>
                        <a:rPr lang="es-CO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.). </a:t>
                      </a:r>
                      <a:r>
                        <a:rPr lang="es-CO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Recuperado de http://xxx.xxx.xxx</a:t>
                      </a:r>
                      <a:r>
                        <a:rPr lang="es-CO" sz="2400" b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s-CO" sz="24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738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29" marR="91429" marT="45696" marB="45696" anchor="ctr" anchorCtr="1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893">
                <a:tc gridSpan="2">
                  <a:txBody>
                    <a:bodyPr/>
                    <a:lstStyle/>
                    <a:p>
                      <a:pPr lvl="1" indent="-252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Jiménez-Martínez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, E., y Rugama Lovo,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L.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(noviembre, 2013).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Dinámica</a:t>
                      </a:r>
                      <a:r>
                        <a:rPr lang="es-NI" sz="2400" b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poblacional e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insectos coleópteros rastreros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asociados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al marañón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NI" sz="2400" b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anacardium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occidentale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.)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en León,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Nicaragua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Calera,13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(21). 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Recuperado de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http</a:t>
                      </a:r>
                      <a:r>
                        <a:rPr lang="es-NI" sz="2400" b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://cenida.una.edu.ni/pperiodicas/pph10j61d.pdf </a:t>
                      </a:r>
                      <a:r>
                        <a:rPr lang="es-NI" sz="2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91429" marR="91429" marT="45696" marB="45696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279" name="1 Rectángulo"/>
          <p:cNvSpPr>
            <a:spLocks noChangeArrowheads="1"/>
          </p:cNvSpPr>
          <p:nvPr/>
        </p:nvSpPr>
        <p:spPr bwMode="auto">
          <a:xfrm>
            <a:off x="8177213" y="6434138"/>
            <a:ext cx="393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smtClean="0">
                <a:solidFill>
                  <a:prstClr val="black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82388" y="752734"/>
            <a:ext cx="670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Artículo de revista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en línea (p</a:t>
            </a:r>
            <a:r>
              <a:rPr lang="es-E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. </a:t>
            </a:r>
            <a:r>
              <a:rPr lang="es-E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200; 8).</a:t>
            </a:r>
            <a:endParaRPr lang="es-ES" sz="28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05632"/>
              </p:ext>
            </p:extLst>
          </p:nvPr>
        </p:nvGraphicFramePr>
        <p:xfrm>
          <a:off x="1227909" y="1058092"/>
          <a:ext cx="10189028" cy="396019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5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Apellidos, Iniciales nombre autor. (Año, mes y día) Título de la publicación [Blog]. Recuperado de URL del recurso.</a:t>
                      </a:r>
                      <a:endParaRPr lang="es-CO" sz="2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9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0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Ocampo, S. (2015, marzo, 20). 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Habilidades comunicativas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[Blog]. Recuperado de http://habilidadescomunicativassds.blogspot.com</a:t>
                      </a:r>
                      <a:r>
                        <a:rPr lang="es-NI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627361" y="411761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BLOG</a:t>
            </a:r>
          </a:p>
        </p:txBody>
      </p:sp>
    </p:spTree>
    <p:extLst>
      <p:ext uri="{BB962C8B-B14F-4D97-AF65-F5344CB8AC3E}">
        <p14:creationId xmlns:p14="http://schemas.microsoft.com/office/powerpoint/2010/main" val="103686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23438"/>
              </p:ext>
            </p:extLst>
          </p:nvPr>
        </p:nvGraphicFramePr>
        <p:xfrm>
          <a:off x="1227909" y="1058092"/>
          <a:ext cx="10189028" cy="40291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5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Autor, A. A. (Año, mes día). Titulo del  video [Archivo de video]. Recuperado de http://xxxxx</a:t>
                      </a:r>
                      <a:endParaRPr lang="es-CO" sz="2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9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0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Experto Animal</a:t>
                      </a:r>
                      <a:r>
                        <a:rPr lang="es-NI" sz="2400" b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(2017, julio</a:t>
                      </a:r>
                      <a:r>
                        <a:rPr lang="es-NI" sz="2400" b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). Parvovirus en perros: Síntomas y tratamiento [Archivo de Video]. Recuperado de https://www.youtube.com/watch?v=F91jW_Pxg80</a:t>
                      </a: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287958" y="347366"/>
            <a:ext cx="3753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VIDEO YOUTUBE</a:t>
            </a:r>
            <a:endParaRPr lang="es-NI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2828"/>
              </p:ext>
            </p:extLst>
          </p:nvPr>
        </p:nvGraphicFramePr>
        <p:xfrm>
          <a:off x="1227909" y="1058092"/>
          <a:ext cx="10189028" cy="33734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4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Autor, A. (fecha). Título del documento. [Descripción de formato]. Obtenido de http://xxxxxxxxx</a:t>
                      </a:r>
                      <a:endParaRPr lang="es-CO" sz="2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9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0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Normas APA. (2019). </a:t>
                      </a:r>
                      <a:r>
                        <a:rPr lang="es-NI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Formato de documento con normas APA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[Online] Recuperado de http://normasapa.com/formato-apa-presentacion-trabajos-escritos/ </a:t>
                      </a: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182688" y="411761"/>
            <a:ext cx="2279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Sitio Web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39403" y="5262100"/>
            <a:ext cx="9942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NOTA: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Cuando va a citar un documento en particular que se ha extraído de un sitio web, es necesario citar en el texto y agregar la cita a la lista de referencias</a:t>
            </a:r>
            <a:endParaRPr lang="es-NI" sz="24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xmlns="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29966"/>
              </p:ext>
            </p:extLst>
          </p:nvPr>
        </p:nvGraphicFramePr>
        <p:xfrm>
          <a:off x="412124" y="854537"/>
          <a:ext cx="11410682" cy="355249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33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Apellido, Inicial. (año). Título original de la imagen [Tipo: Figura, mapa, ilustración, etc.]. Recuperado        http://www.www.www</a:t>
                      </a:r>
                      <a:endParaRPr lang="es-CO" sz="2400" b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0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Gutiérrez, M. (2016). </a:t>
                      </a:r>
                      <a:r>
                        <a:rPr lang="es-ES" sz="24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Ilustración de los sistemas difusos</a:t>
                      </a:r>
                      <a:r>
                        <a:rPr lang="es-ES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. [Figura]. Recuperado de http://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normasapa.com/formato-</a:t>
                      </a:r>
                      <a:r>
                        <a:rPr lang="es-NI" sz="2400" b="0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apa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NI" sz="2400" b="0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presentacion</a:t>
                      </a:r>
                      <a:r>
                        <a:rPr lang="es-NI" sz="2400" b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Calibri"/>
                          <a:cs typeface="Arial" panose="020B0604020202020204" pitchFamily="34" charset="0"/>
                        </a:rPr>
                        <a:t>-trabajos-escritos/ </a:t>
                      </a: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062830" y="20820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Figuras o imágenes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516710" y="4702858"/>
            <a:ext cx="5284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Nota de la figura</a:t>
            </a:r>
            <a:r>
              <a:rPr lang="es-ES" sz="20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: Debe comenzar con el número de la figura, ej.: “Figura 1″, seguido de la descripción de la figura. Tipo de letra: Times New Román, 10 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puntos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2383" y="4702858"/>
            <a:ext cx="5789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Las normas APA tienen en cuenta varios tipos de figura como los siguientes:</a:t>
            </a:r>
          </a:p>
          <a:p>
            <a:pPr algn="just"/>
            <a:r>
              <a:rPr lang="es-ES" sz="20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•</a:t>
            </a:r>
            <a:r>
              <a:rPr lang="es-ES" sz="2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Gráficos: gráfico de barras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• </a:t>
            </a:r>
            <a:r>
              <a:rPr lang="es-ES" sz="2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Diagramas: Diagrama de flujo o de procesos. • </a:t>
            </a:r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Dibujos</a:t>
            </a:r>
          </a:p>
          <a:p>
            <a:pPr algn="just"/>
            <a:r>
              <a:rPr lang="es-ES" sz="2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• Fotografías</a:t>
            </a:r>
            <a:endParaRPr lang="es-ES" sz="2000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xmlns="" id="{B767182D-B3EE-4EA2-8277-A7427ABDE4AF}"/>
              </a:ext>
            </a:extLst>
          </p:cNvPr>
          <p:cNvSpPr/>
          <p:nvPr/>
        </p:nvSpPr>
        <p:spPr>
          <a:xfrm>
            <a:off x="392561" y="1479218"/>
            <a:ext cx="648072" cy="461665"/>
          </a:xfrm>
          <a:prstGeom prst="striped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xmlns="" id="{B4E09FC4-2F7C-4DC4-A781-97078A6DAA65}"/>
              </a:ext>
            </a:extLst>
          </p:cNvPr>
          <p:cNvSpPr/>
          <p:nvPr/>
        </p:nvSpPr>
        <p:spPr>
          <a:xfrm>
            <a:off x="395555" y="2420481"/>
            <a:ext cx="648072" cy="461665"/>
          </a:xfrm>
          <a:prstGeom prst="striped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xmlns="" id="{73F28E19-8000-4DB9-832A-3C14F33C25F1}"/>
              </a:ext>
            </a:extLst>
          </p:cNvPr>
          <p:cNvSpPr/>
          <p:nvPr/>
        </p:nvSpPr>
        <p:spPr>
          <a:xfrm>
            <a:off x="392561" y="3283762"/>
            <a:ext cx="648072" cy="461665"/>
          </a:xfrm>
          <a:prstGeom prst="striped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0" name="Flecha a la derecha con bandas 9">
            <a:extLst>
              <a:ext uri="{FF2B5EF4-FFF2-40B4-BE49-F238E27FC236}">
                <a16:creationId xmlns:a16="http://schemas.microsoft.com/office/drawing/2014/main" xmlns="" id="{C079ECFC-CB21-4B25-B816-ACBF177E0794}"/>
              </a:ext>
            </a:extLst>
          </p:cNvPr>
          <p:cNvSpPr/>
          <p:nvPr/>
        </p:nvSpPr>
        <p:spPr>
          <a:xfrm>
            <a:off x="392561" y="4385192"/>
            <a:ext cx="648072" cy="461665"/>
          </a:xfrm>
          <a:prstGeom prst="stripedRightArrow">
            <a:avLst/>
          </a:prstGeom>
          <a:solidFill>
            <a:srgbClr val="C4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1" name="Flecha a la derecha con bandas 10">
            <a:extLst>
              <a:ext uri="{FF2B5EF4-FFF2-40B4-BE49-F238E27FC236}">
                <a16:creationId xmlns:a16="http://schemas.microsoft.com/office/drawing/2014/main" xmlns="" id="{6D70D83D-E141-4780-B142-08DF4287B048}"/>
              </a:ext>
            </a:extLst>
          </p:cNvPr>
          <p:cNvSpPr/>
          <p:nvPr/>
        </p:nvSpPr>
        <p:spPr>
          <a:xfrm>
            <a:off x="392561" y="5257187"/>
            <a:ext cx="648072" cy="46166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sz="2800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9A284BB-2BF3-4B50-938B-C1E422441D35}"/>
              </a:ext>
            </a:extLst>
          </p:cNvPr>
          <p:cNvSpPr/>
          <p:nvPr/>
        </p:nvSpPr>
        <p:spPr>
          <a:xfrm>
            <a:off x="1152525" y="1412875"/>
            <a:ext cx="8759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Alfabetice iniciando con el apellido del autor letra por letra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4431170-0640-4DE3-AE6D-732B0500C350}"/>
              </a:ext>
            </a:extLst>
          </p:cNvPr>
          <p:cNvSpPr/>
          <p:nvPr/>
        </p:nvSpPr>
        <p:spPr>
          <a:xfrm>
            <a:off x="1213302" y="2228094"/>
            <a:ext cx="89338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Palabra por palabra si es autor corporativo a partir de la primera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 palabra significativa del nombre, no use siglas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03A20B8-54B7-426F-ADA9-211544EB1F98}"/>
              </a:ext>
            </a:extLst>
          </p:cNvPr>
          <p:cNvSpPr/>
          <p:nvPr/>
        </p:nvSpPr>
        <p:spPr>
          <a:xfrm>
            <a:off x="1213302" y="3253469"/>
            <a:ext cx="85074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Por la primera palabra significativa del título si la publicación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no tiene autor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2E7AB07-0E21-4209-915D-91B99AD0B9FB}"/>
              </a:ext>
            </a:extLst>
          </p:cNvPr>
          <p:cNvSpPr/>
          <p:nvPr/>
        </p:nvSpPr>
        <p:spPr>
          <a:xfrm>
            <a:off x="1213302" y="4462198"/>
            <a:ext cx="59642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La Lista se iniciara en una nueva página</a:t>
            </a:r>
            <a:r>
              <a:rPr lang="es-NI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76E40B2D-C07F-44F9-88F7-A71D410A8413}"/>
              </a:ext>
            </a:extLst>
          </p:cNvPr>
          <p:cNvSpPr/>
          <p:nvPr/>
        </p:nvSpPr>
        <p:spPr>
          <a:xfrm>
            <a:off x="1213302" y="5303353"/>
            <a:ext cx="780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Se aplicara una sangría francesa si la referencia ocupa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más de una línea.</a:t>
            </a:r>
          </a:p>
        </p:txBody>
      </p:sp>
      <p:sp>
        <p:nvSpPr>
          <p:cNvPr id="18" name="Rectángulo redondeado 7">
            <a:extLst>
              <a:ext uri="{FF2B5EF4-FFF2-40B4-BE49-F238E27FC236}">
                <a16:creationId xmlns:a16="http://schemas.microsoft.com/office/drawing/2014/main" xmlns="" id="{91D1FE00-A97C-4CD5-9B1C-5AE6570B23D4}"/>
              </a:ext>
            </a:extLst>
          </p:cNvPr>
          <p:cNvSpPr/>
          <p:nvPr/>
        </p:nvSpPr>
        <p:spPr>
          <a:xfrm>
            <a:off x="1423988" y="428625"/>
            <a:ext cx="9144000" cy="576263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Orden de las 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0270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5141" y="3013731"/>
            <a:ext cx="1087437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“La </a:t>
            </a:r>
            <a:r>
              <a:rPr lang="es-ES_tradnl" sz="3200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Investigación científica es esencialmente una labor intelectual que exige conocer y aplicar las técnicas existentes referentes al ejercicio de la inteligencia y la </a:t>
            </a:r>
            <a:r>
              <a:rPr lang="es-ES_tradnl" sz="32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creatividad” </a:t>
            </a:r>
            <a:r>
              <a:rPr lang="es-ES_tradnl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(Sierra</a:t>
            </a:r>
            <a:r>
              <a:rPr lang="es-ES_tradnl" sz="2400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1999, p.16</a:t>
            </a:r>
            <a:r>
              <a:rPr lang="es-ES_tradnl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s-ES_tradnl" sz="2400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0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546" y="5069432"/>
            <a:ext cx="1579563" cy="157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00175" y="222250"/>
            <a:ext cx="9291638" cy="20621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La American Psychological Association </a:t>
            </a:r>
            <a:r>
              <a:rPr lang="es-NI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organización científica que ha establecido normas internacionales de procedimientos para la investigación científica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5911850" y="2408239"/>
            <a:ext cx="544513" cy="60549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0BE06EB-6961-4DE8-B4EB-9CE93F482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14694"/>
              </p:ext>
            </p:extLst>
          </p:nvPr>
        </p:nvGraphicFramePr>
        <p:xfrm>
          <a:off x="96712" y="1371600"/>
          <a:ext cx="1150310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600891" y="148271"/>
            <a:ext cx="11255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218198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9B5ACC66-403A-4509-8241-BE4B20776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151049"/>
              </p:ext>
            </p:extLst>
          </p:nvPr>
        </p:nvGraphicFramePr>
        <p:xfrm>
          <a:off x="439469" y="1725769"/>
          <a:ext cx="11881320" cy="436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22140" y="305917"/>
            <a:ext cx="1005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210487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850" y="1461671"/>
            <a:ext cx="11431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NI" sz="28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Los trabajos realizados por diferentes autores con el mismo apellido se ordenan alfabéticamente por la primera inicial </a:t>
            </a:r>
            <a:endParaRPr lang="es-NI" sz="2800" dirty="0" smtClean="0">
              <a:ln>
                <a:solidFill>
                  <a:schemeClr val="tx1"/>
                </a:solidFill>
              </a:ln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NI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  <a:endParaRPr lang="es-NI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NI" sz="28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G</a:t>
            </a:r>
          </a:p>
          <a:p>
            <a:pPr lvl="0"/>
            <a:r>
              <a:rPr lang="es-NI" sz="28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J.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1820" y="3913656"/>
            <a:ext cx="11719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NI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los autores corporativos como asociaciones o dependencias gubernamentales, a partir de la primera palabra significativa del </a:t>
            </a:r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nombre</a:t>
            </a:r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, se deben escribir</a:t>
            </a:r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</a:t>
            </a:r>
            <a:r>
              <a:rPr lang="es-NI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los nombres oficiales completos.</a:t>
            </a:r>
          </a:p>
          <a:p>
            <a:pPr lvl="0"/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 </a:t>
            </a:r>
            <a:endParaRPr lang="es-NI" sz="28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Universidad </a:t>
            </a:r>
            <a:r>
              <a:rPr lang="es-NI" sz="28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Nacional </a:t>
            </a:r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Agraria</a:t>
            </a:r>
            <a:r>
              <a:rPr lang="es-NI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. (2011). Plan Operativo Anual. Managua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92777" y="179237"/>
            <a:ext cx="10045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autor… (p. 182)</a:t>
            </a:r>
          </a:p>
        </p:txBody>
      </p:sp>
    </p:spTree>
    <p:extLst>
      <p:ext uri="{BB962C8B-B14F-4D97-AF65-F5344CB8AC3E}">
        <p14:creationId xmlns:p14="http://schemas.microsoft.com/office/powerpoint/2010/main" val="8418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diagonal 6">
            <a:extLst>
              <a:ext uri="{FF2B5EF4-FFF2-40B4-BE49-F238E27FC236}">
                <a16:creationId xmlns:a16="http://schemas.microsoft.com/office/drawing/2014/main" xmlns="" id="{5A837FF1-4A20-4C1B-ACB7-AAD3825B17C2}"/>
              </a:ext>
            </a:extLst>
          </p:cNvPr>
          <p:cNvSpPr/>
          <p:nvPr/>
        </p:nvSpPr>
        <p:spPr>
          <a:xfrm>
            <a:off x="496390" y="1472066"/>
            <a:ext cx="11545356" cy="5109037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Las referencias con el mismo </a:t>
            </a:r>
            <a:r>
              <a:rPr lang="es-MX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autor con </a:t>
            </a:r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la misma fecha de publicación se ordenan alfabéticamente por el título (excluyendo los artículos Un, Una o El o La)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Alemán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Zeledón, F., y Jiménez, E.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(2010a).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El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impacto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de las malezas en el cultivo del maíz.</a:t>
            </a:r>
          </a:p>
          <a:p>
            <a:pPr indent="-756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Alemán Zeledón, F., y Jiménez, E.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(2010b).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Resultados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del experimento en tomate.</a:t>
            </a:r>
          </a:p>
          <a:p>
            <a:pPr marL="756000" indent="-756000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MX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9817" y="266730"/>
            <a:ext cx="1102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varios trabajos con el mismo primer autor</a:t>
            </a:r>
          </a:p>
        </p:txBody>
      </p:sp>
    </p:spTree>
    <p:extLst>
      <p:ext uri="{BB962C8B-B14F-4D97-AF65-F5344CB8AC3E}">
        <p14:creationId xmlns:p14="http://schemas.microsoft.com/office/powerpoint/2010/main" val="294520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iagonal 3">
            <a:extLst>
              <a:ext uri="{FF2B5EF4-FFF2-40B4-BE49-F238E27FC236}">
                <a16:creationId xmlns:a16="http://schemas.microsoft.com/office/drawing/2014/main" xmlns="" id="{637DA77A-415F-4B77-B95D-CE1034F5699D}"/>
              </a:ext>
            </a:extLst>
          </p:cNvPr>
          <p:cNvSpPr/>
          <p:nvPr/>
        </p:nvSpPr>
        <p:spPr>
          <a:xfrm>
            <a:off x="473392" y="2042885"/>
            <a:ext cx="11306175" cy="331152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la palabra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completa si el trabajo se rubrica como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s-NI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Alfabetice por la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primera palabra significativa del título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, si no hay autor.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                       El 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amor</a:t>
            </a:r>
            <a:r>
              <a:rPr lang="es-NI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 en los tiempos del cólera….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6206" y="358170"/>
            <a:ext cx="10920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Reglas para ordenar trabajos con autores corporativos o sin autores (p. 183)</a:t>
            </a:r>
          </a:p>
        </p:txBody>
      </p:sp>
    </p:spTree>
    <p:extLst>
      <p:ext uri="{BB962C8B-B14F-4D97-AF65-F5344CB8AC3E}">
        <p14:creationId xmlns:p14="http://schemas.microsoft.com/office/powerpoint/2010/main" val="12475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A6CE32A9-A25B-4DB7-A036-D22C76590649}"/>
              </a:ext>
            </a:extLst>
          </p:cNvPr>
          <p:cNvSpPr/>
          <p:nvPr/>
        </p:nvSpPr>
        <p:spPr>
          <a:xfrm>
            <a:off x="2521131" y="186617"/>
            <a:ext cx="7086341" cy="504825"/>
          </a:xfrm>
          <a:prstGeom prst="round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Lista de referencias</a:t>
            </a:r>
            <a:endParaRPr lang="es-ES" sz="3200" b="1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9006" y="691442"/>
            <a:ext cx="11586753" cy="630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 indent="-255905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American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Psychologycal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(2010). 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 de Publicaciones de la American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Psycholo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gical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(6ta. ed.). México, D.F.: El Manual Moderno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55905" indent="-255905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APA Style: </a:t>
            </a:r>
            <a:r>
              <a:rPr lang="es-E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APA Style. (2019). Recuperado de https://www.apastyle.org/learn/index?tab=2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Díaz, M. (2008). Acceso a Recursos de Información . Managua.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Gestión del conocimiento versus gestión de la información/Viviana Fernández Marcial. En: Investigación Bibliotecológica, archivonomía, bibliotecología e información. Vol. 20 No 41. Jul.-Dic. 2006.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dirty="0">
                <a:solidFill>
                  <a:srgbClr val="000000"/>
                </a:solidFill>
                <a:latin typeface="Times New Roman" panose="02020603050405020304" pitchFamily="18" charset="0"/>
              </a:rPr>
              <a:t>Miranda Arguedas, A. (2009). Retos de la Alfabetización Informacional. Managua.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Normas APA. (2019). Formato de documento con normas APA. [Online] Obtenido de http://normasapa.com/formato-apa-presentacion-trabajos-escritos/ </a:t>
            </a:r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Normasapa.net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(2019). Nuevos Modelos de Citas y Referencias APA 2016. [Online] obtenido de http://normasapa.net/nuevos-modelos-de-citas-y-referencias-apa-2016/ </a:t>
            </a:r>
            <a:endParaRPr lang="es-E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210" indent="-283210">
              <a:lnSpc>
                <a:spcPct val="150000"/>
              </a:lnSpc>
              <a:spcAft>
                <a:spcPts val="90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Sierra Bravo, R. (1999). Tesis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doctorales y trabajos de investigación científica: metodología general de su elaboración y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documentación  (5ª.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d.).Madrid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Paraninfo. </a:t>
            </a:r>
            <a:endParaRPr lang="es-N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  <a:spcBef>
                <a:spcPts val="430"/>
              </a:spcBef>
              <a:spcAft>
                <a:spcPts val="970"/>
              </a:spcAft>
            </a:pPr>
            <a:r>
              <a:rPr lang="es-NI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Universidad Centroamericana. (2011). Guía para elaborar citas y listas de referencias. Managua: Autor.</a:t>
            </a:r>
            <a:endParaRPr lang="es-NI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angular 30">
            <a:extLst>
              <a:ext uri="{FF2B5EF4-FFF2-40B4-BE49-F238E27FC236}">
                <a16:creationId xmlns:a16="http://schemas.microsoft.com/office/drawing/2014/main" xmlns="" id="{CC002C67-AF50-4C64-95DB-5FA4A17C283C}"/>
              </a:ext>
            </a:extLst>
          </p:cNvPr>
          <p:cNvCxnSpPr/>
          <p:nvPr/>
        </p:nvCxnSpPr>
        <p:spPr>
          <a:xfrm rot="16200000" flipV="1">
            <a:off x="4851400" y="3065463"/>
            <a:ext cx="1279525" cy="9588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>
            <a:extLst>
              <a:ext uri="{FF2B5EF4-FFF2-40B4-BE49-F238E27FC236}">
                <a16:creationId xmlns:a16="http://schemas.microsoft.com/office/drawing/2014/main" xmlns="" id="{A1C046FE-E4B1-4EC6-9678-94FDFE8DB0ED}"/>
              </a:ext>
            </a:extLst>
          </p:cNvPr>
          <p:cNvCxnSpPr/>
          <p:nvPr/>
        </p:nvCxnSpPr>
        <p:spPr>
          <a:xfrm rot="5400000">
            <a:off x="6402387" y="3328988"/>
            <a:ext cx="1279525" cy="4318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4E96D18-B482-4CCA-8E3E-5DC5C3907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5" t="5179" r="16038" b="11962"/>
          <a:stretch/>
        </p:blipFill>
        <p:spPr>
          <a:xfrm>
            <a:off x="4945685" y="3461351"/>
            <a:ext cx="2516652" cy="332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Conector angular 25">
            <a:extLst>
              <a:ext uri="{FF2B5EF4-FFF2-40B4-BE49-F238E27FC236}">
                <a16:creationId xmlns:a16="http://schemas.microsoft.com/office/drawing/2014/main" xmlns="" id="{12CA6DC0-1913-444F-8AB9-D2B722030FCF}"/>
              </a:ext>
            </a:extLst>
          </p:cNvPr>
          <p:cNvCxnSpPr/>
          <p:nvPr/>
        </p:nvCxnSpPr>
        <p:spPr>
          <a:xfrm rot="10800000">
            <a:off x="3397250" y="4568825"/>
            <a:ext cx="1482725" cy="10350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>
            <a:extLst>
              <a:ext uri="{FF2B5EF4-FFF2-40B4-BE49-F238E27FC236}">
                <a16:creationId xmlns:a16="http://schemas.microsoft.com/office/drawing/2014/main" xmlns="" id="{D62B9323-CA70-4F55-AAF2-320A6DFF533C}"/>
              </a:ext>
            </a:extLst>
          </p:cNvPr>
          <p:cNvCxnSpPr/>
          <p:nvPr/>
        </p:nvCxnSpPr>
        <p:spPr>
          <a:xfrm rot="10800000" flipV="1">
            <a:off x="7453313" y="4568825"/>
            <a:ext cx="1439862" cy="10350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Imagen 34">
            <a:extLst>
              <a:ext uri="{FF2B5EF4-FFF2-40B4-BE49-F238E27FC236}">
                <a16:creationId xmlns:a16="http://schemas.microsoft.com/office/drawing/2014/main" xmlns="" id="{4A577180-992E-4612-93DB-8B7A126C6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943350"/>
            <a:ext cx="182721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n 35">
            <a:extLst>
              <a:ext uri="{FF2B5EF4-FFF2-40B4-BE49-F238E27FC236}">
                <a16:creationId xmlns:a16="http://schemas.microsoft.com/office/drawing/2014/main" xmlns="" id="{470F6E64-C3A1-40E0-BD16-06113D23E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3943350"/>
            <a:ext cx="18716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n 40">
            <a:extLst>
              <a:ext uri="{FF2B5EF4-FFF2-40B4-BE49-F238E27FC236}">
                <a16:creationId xmlns:a16="http://schemas.microsoft.com/office/drawing/2014/main" xmlns="" id="{75212806-6959-453F-9A36-A4401A7DE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189038"/>
            <a:ext cx="18145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n 41">
            <a:extLst>
              <a:ext uri="{FF2B5EF4-FFF2-40B4-BE49-F238E27FC236}">
                <a16:creationId xmlns:a16="http://schemas.microsoft.com/office/drawing/2014/main" xmlns="" id="{25CE1C52-BED1-45EB-B670-BFFE170FA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189038"/>
            <a:ext cx="1689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233C3AFA-A41F-4621-94EB-DE765D4A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03200"/>
            <a:ext cx="10874375" cy="839989"/>
          </a:xfrm>
          <a:prstGeom prst="round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s-NI" sz="2800" b="1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s-NI" sz="2800" b="1" dirty="0" smtClean="0">
                <a:latin typeface="+mn-lt"/>
                <a:cs typeface="Times New Roman" panose="02020603050405020304" pitchFamily="18" charset="0"/>
              </a:rPr>
              <a:t>so de normas de la American Psychological Association (APA), para la elaboración de  referencias bibliográficas fuentes impresas </a:t>
            </a:r>
            <a:endParaRPr lang="es-NI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228" name="Imagen 2" descr="LOGO 2018-01">
            <a:extLst>
              <a:ext uri="{FF2B5EF4-FFF2-40B4-BE49-F238E27FC236}">
                <a16:creationId xmlns:a16="http://schemas.microsoft.com/office/drawing/2014/main" xmlns="" id="{32AB1DF4-39F9-4375-A2CC-23EB06A7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18" r="2779" b="5423"/>
          <a:stretch>
            <a:fillRect/>
          </a:stretch>
        </p:blipFill>
        <p:spPr bwMode="auto">
          <a:xfrm rot="-1958621">
            <a:off x="296863" y="1541463"/>
            <a:ext cx="2609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1 Rectángulo">
            <a:extLst>
              <a:ext uri="{FF2B5EF4-FFF2-40B4-BE49-F238E27FC236}">
                <a16:creationId xmlns:a16="http://schemas.microsoft.com/office/drawing/2014/main" xmlns="" id="{77A94873-54C9-41A2-8ACA-A22CF42C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6338888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88455013"/>
              </p:ext>
            </p:extLst>
          </p:nvPr>
        </p:nvGraphicFramePr>
        <p:xfrm>
          <a:off x="1037164" y="1143273"/>
          <a:ext cx="9831134" cy="519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0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36918409"/>
              </p:ext>
            </p:extLst>
          </p:nvPr>
        </p:nvGraphicFramePr>
        <p:xfrm>
          <a:off x="408927" y="1197734"/>
          <a:ext cx="11619941" cy="462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1 Rectángulo">
            <a:extLst>
              <a:ext uri="{FF2B5EF4-FFF2-40B4-BE49-F238E27FC236}">
                <a16:creationId xmlns:a16="http://schemas.microsoft.com/office/drawing/2014/main" xmlns="" id="{86DBEF89-C341-4FDC-8211-5CC19E7A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6334125"/>
            <a:ext cx="4008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Association (APA)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Sexta edición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20081" y="612959"/>
            <a:ext cx="5397631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CL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Referencias bibliográficas </a:t>
            </a:r>
            <a:endParaRPr lang="es-NI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3925CC-1A5E-4779-B602-7D31893E046A}"/>
              </a:ext>
            </a:extLst>
          </p:cNvPr>
          <p:cNvSpPr/>
          <p:nvPr/>
        </p:nvSpPr>
        <p:spPr>
          <a:xfrm>
            <a:off x="119063" y="981075"/>
            <a:ext cx="11880850" cy="517048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Aplica una sangría francesa 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(a partir de segunda línea) y doble espacio en cada una de las referencias.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No use viñetas ni enumeraciones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kumimoji="0" lang="es-N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Utiliza números arábigos cuando en una publicación proporcione números romanos como número de colección. Ej.: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Vol. III = Vol. 3.</a:t>
            </a:r>
            <a:endParaRPr kumimoji="0" lang="es-N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 la obra indica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autor anónimo 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se escribe la palabra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anónimo en la referencia</a:t>
            </a:r>
            <a:endParaRPr kumimoji="0" lang="es-N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Escribe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título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y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subtítulo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 la obra lo menciona separados por el uso de dos punto(:)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Escribe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s.f.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en lugar de fecha cuando no sea definida por la fuente.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Suprime  la  palabra  editorial  si  el  nombre  de  la  casa  editora  la  incluye. Por ejemplo: </a:t>
            </a:r>
            <a:r>
              <a:rPr kumimoji="0" lang="es-N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Editorial La Prensa, escriba La Prensa</a:t>
            </a:r>
            <a:r>
              <a:rPr kumimoji="0" lang="es-N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1" name="Rectángulo 4">
            <a:extLst>
              <a:ext uri="{FF2B5EF4-FFF2-40B4-BE49-F238E27FC236}">
                <a16:creationId xmlns:a16="http://schemas.microsoft.com/office/drawing/2014/main" xmlns="" id="{E5099FBA-504D-435A-960D-77AC6145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188913"/>
            <a:ext cx="6677388" cy="5847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NI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Consideraciones al Referenciar </a:t>
            </a:r>
          </a:p>
        </p:txBody>
      </p:sp>
    </p:spTree>
    <p:extLst>
      <p:ext uri="{BB962C8B-B14F-4D97-AF65-F5344CB8AC3E}">
        <p14:creationId xmlns:p14="http://schemas.microsoft.com/office/powerpoint/2010/main" val="42904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18835012">
            <a:off x="1090983" y="2290335"/>
            <a:ext cx="1453626" cy="7727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NI" sz="3600" b="1" dirty="0" smtClean="0"/>
              <a:t>P. 180</a:t>
            </a:r>
            <a:endParaRPr lang="es-NI" sz="3600" b="1" dirty="0"/>
          </a:p>
        </p:txBody>
      </p:sp>
      <p:graphicFrame>
        <p:nvGraphicFramePr>
          <p:cNvPr id="4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74148"/>
              </p:ext>
            </p:extLst>
          </p:nvPr>
        </p:nvGraphicFramePr>
        <p:xfrm>
          <a:off x="2734360" y="257584"/>
          <a:ext cx="6899038" cy="630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1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Edición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Edición revisada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ed. </a:t>
                      </a:r>
                      <a:r>
                        <a:rPr lang="es-ES" sz="2400" dirty="0" err="1" smtClean="0"/>
                        <a:t>rev.</a:t>
                      </a:r>
                      <a:r>
                        <a:rPr lang="es-ES" sz="24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Segunda edición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2a. 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Editor (Editores)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Ed. (Eds.)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Traductor(es)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Sin fecha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s.f. </a:t>
                      </a:r>
                      <a:endParaRPr lang="es-H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Página (páginas)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p. (pp.)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Volumen (como en Vol.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Volúmenes (como en cuatro vols.)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vols.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Número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 smtClean="0"/>
                        <a:t>pte.</a:t>
                      </a:r>
                      <a:endParaRPr lang="es-E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Informe técnico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 smtClean="0"/>
                        <a:t>Inf</a:t>
                      </a:r>
                      <a:r>
                        <a:rPr lang="es-ES" sz="2400" dirty="0" smtClean="0"/>
                        <a:t>. </a:t>
                      </a:r>
                      <a:r>
                        <a:rPr lang="es-ES" sz="2400" dirty="0" err="1" smtClean="0"/>
                        <a:t>téc</a:t>
                      </a:r>
                      <a:r>
                        <a:rPr lang="es-ES" sz="2400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19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Suplemento</a:t>
                      </a:r>
                      <a:endParaRPr lang="es-H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 smtClean="0"/>
                        <a:t>Suppl</a:t>
                      </a:r>
                      <a:r>
                        <a:rPr lang="es-ES" sz="2400" dirty="0" smtClean="0"/>
                        <a:t>.</a:t>
                      </a:r>
                      <a:endParaRPr lang="es-HN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 rot="18732974">
            <a:off x="-127812" y="1261077"/>
            <a:ext cx="2669640" cy="7727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NI" sz="3600" b="1" dirty="0" smtClean="0"/>
              <a:t>Abreviaturas</a:t>
            </a:r>
            <a:endParaRPr lang="es-NI" sz="3600" b="1" dirty="0"/>
          </a:p>
        </p:txBody>
      </p:sp>
    </p:spTree>
    <p:extLst>
      <p:ext uri="{BB962C8B-B14F-4D97-AF65-F5344CB8AC3E}">
        <p14:creationId xmlns:p14="http://schemas.microsoft.com/office/powerpoint/2010/main" val="41836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0EF21D3-62EB-41DE-9A1D-556A0F1E6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329342"/>
              </p:ext>
            </p:extLst>
          </p:nvPr>
        </p:nvGraphicFramePr>
        <p:xfrm>
          <a:off x="335360" y="1196752"/>
          <a:ext cx="118566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derecha 3">
            <a:extLst>
              <a:ext uri="{FF2B5EF4-FFF2-40B4-BE49-F238E27FC236}">
                <a16:creationId xmlns:a16="http://schemas.microsoft.com/office/drawing/2014/main" xmlns="" id="{841D63CC-FEB7-43A1-9DE7-9953D2B7BF62}"/>
              </a:ext>
            </a:extLst>
          </p:cNvPr>
          <p:cNvSpPr/>
          <p:nvPr/>
        </p:nvSpPr>
        <p:spPr>
          <a:xfrm>
            <a:off x="6311900" y="2565400"/>
            <a:ext cx="360363" cy="431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xmlns="" id="{96FBE9EE-6131-4D6F-9C6A-072ED034FDB6}"/>
              </a:ext>
            </a:extLst>
          </p:cNvPr>
          <p:cNvSpPr/>
          <p:nvPr/>
        </p:nvSpPr>
        <p:spPr>
          <a:xfrm>
            <a:off x="6311900" y="4652963"/>
            <a:ext cx="360363" cy="4318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9A799DCC-5528-472B-BA67-CFA901B464BC}"/>
              </a:ext>
            </a:extLst>
          </p:cNvPr>
          <p:cNvSpPr txBox="1">
            <a:spLocks/>
          </p:cNvSpPr>
          <p:nvPr/>
        </p:nvSpPr>
        <p:spPr>
          <a:xfrm>
            <a:off x="1343025" y="361950"/>
            <a:ext cx="9323388" cy="546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Elementos de la referencia (Autor Personal)</a:t>
            </a:r>
            <a:endParaRPr kumimoji="0" lang="es-CO" sz="32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2750</Words>
  <Application>Microsoft Office PowerPoint</Application>
  <PresentationFormat>Panorámica</PresentationFormat>
  <Paragraphs>253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Century Schoolbook</vt:lpstr>
      <vt:lpstr>Open Sans</vt:lpstr>
      <vt:lpstr>Times New Roman</vt:lpstr>
      <vt:lpstr>Wingdings</vt:lpstr>
      <vt:lpstr>1_Tema de Office</vt:lpstr>
      <vt:lpstr>Tema de Office</vt:lpstr>
      <vt:lpstr>2_Tema de Office</vt:lpstr>
      <vt:lpstr>3_Tema de Office</vt:lpstr>
      <vt:lpstr> Elaboración Referencias Bibliográficas: Normas APA   6ª. Edición (American Psychological Association)</vt:lpstr>
      <vt:lpstr>Presentación de PowerPoint</vt:lpstr>
      <vt:lpstr>Presentación de PowerPoint</vt:lpstr>
      <vt:lpstr>Uso de normas de la American Psychological Association (APA), para la elaboración de  referencias bibliográficas fuentes impresas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REFERENCIAS BIBLIOGRAFICAS FUENTES IMPRESAS</dc:title>
  <dc:creator>USUARIO</dc:creator>
  <cp:lastModifiedBy>USUARIO</cp:lastModifiedBy>
  <cp:revision>60</cp:revision>
  <dcterms:created xsi:type="dcterms:W3CDTF">2018-03-22T16:06:56Z</dcterms:created>
  <dcterms:modified xsi:type="dcterms:W3CDTF">2019-06-14T12:59:07Z</dcterms:modified>
</cp:coreProperties>
</file>