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316" r:id="rId5"/>
    <p:sldId id="299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83" r:id="rId14"/>
    <p:sldId id="284" r:id="rId15"/>
    <p:sldId id="285" r:id="rId16"/>
    <p:sldId id="315" r:id="rId17"/>
    <p:sldId id="287" r:id="rId18"/>
    <p:sldId id="288" r:id="rId19"/>
    <p:sldId id="290" r:id="rId20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3F455-152C-41FF-96D5-634A850E9A63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ACE0CF77-9354-47E1-BE45-DCC8780FE63A}">
      <dgm:prSet phldrT="[Texto]" custT="1"/>
      <dgm:spPr/>
      <dgm:t>
        <a:bodyPr/>
        <a:lstStyle/>
        <a:p>
          <a:pPr algn="just"/>
          <a:r>
            <a:rPr lang="es-NI" sz="1800" b="1" dirty="0" smtClean="0">
              <a:latin typeface="Open Sans"/>
              <a:cs typeface="Arial" panose="020B0604020202020204" pitchFamily="34" charset="0"/>
            </a:rPr>
            <a:t>Rápido desarrollo tecnológico</a:t>
          </a:r>
          <a:endParaRPr lang="es-NI" sz="1800" b="1" dirty="0">
            <a:latin typeface="Open Sans"/>
          </a:endParaRPr>
        </a:p>
      </dgm:t>
    </dgm:pt>
    <dgm:pt modelId="{6CB62C5E-B6A2-43E8-9FA7-409076A3F2C8}" type="parTrans" cxnId="{474EC341-8E27-4472-8752-54A6CD82CC57}">
      <dgm:prSet/>
      <dgm:spPr/>
      <dgm:t>
        <a:bodyPr/>
        <a:lstStyle/>
        <a:p>
          <a:endParaRPr lang="es-NI"/>
        </a:p>
      </dgm:t>
    </dgm:pt>
    <dgm:pt modelId="{B8831AC7-E275-452F-88FA-F476E32DE26A}" type="sibTrans" cxnId="{474EC341-8E27-4472-8752-54A6CD82CC57}">
      <dgm:prSet/>
      <dgm:spPr/>
      <dgm:t>
        <a:bodyPr/>
        <a:lstStyle/>
        <a:p>
          <a:endParaRPr lang="es-NI"/>
        </a:p>
      </dgm:t>
    </dgm:pt>
    <dgm:pt modelId="{9FF8007D-D108-46A3-A93F-3F5E6502B5E6}">
      <dgm:prSet phldrT="[Texto]" custT="1"/>
      <dgm:spPr/>
      <dgm:t>
        <a:bodyPr/>
        <a:lstStyle/>
        <a:p>
          <a:pPr algn="just"/>
          <a:r>
            <a:rPr lang="es-NI" sz="1800" b="1" dirty="0" smtClean="0">
              <a:latin typeface="Open Sans"/>
              <a:cs typeface="Arial" panose="020B0604020202020204" pitchFamily="34" charset="0"/>
            </a:rPr>
            <a:t>Al fenómeno de la Explosión  de la  información</a:t>
          </a:r>
          <a:endParaRPr lang="es-NI" sz="1800" b="1" dirty="0">
            <a:latin typeface="Open Sans"/>
          </a:endParaRPr>
        </a:p>
      </dgm:t>
    </dgm:pt>
    <dgm:pt modelId="{259104E1-E2C1-4BDA-92A2-480B42FC0B42}" type="parTrans" cxnId="{09D06AEC-E226-4BE3-9339-6CF21A168B2A}">
      <dgm:prSet/>
      <dgm:spPr/>
      <dgm:t>
        <a:bodyPr/>
        <a:lstStyle/>
        <a:p>
          <a:endParaRPr lang="es-NI"/>
        </a:p>
      </dgm:t>
    </dgm:pt>
    <dgm:pt modelId="{90BDE7C6-F4B4-4F2A-B3A0-379DFEBCB65C}" type="sibTrans" cxnId="{09D06AEC-E226-4BE3-9339-6CF21A168B2A}">
      <dgm:prSet/>
      <dgm:spPr/>
      <dgm:t>
        <a:bodyPr/>
        <a:lstStyle/>
        <a:p>
          <a:endParaRPr lang="es-NI"/>
        </a:p>
      </dgm:t>
    </dgm:pt>
    <dgm:pt modelId="{00DEEA1B-AD67-4CF2-B0CB-75044E8692A1}">
      <dgm:prSet phldrT="[Texto]"/>
      <dgm:spPr/>
      <dgm:t>
        <a:bodyPr/>
        <a:lstStyle/>
        <a:p>
          <a:pPr algn="just"/>
          <a:r>
            <a:rPr lang="es-NI" b="1" dirty="0" smtClean="0">
              <a:latin typeface="Open Sans"/>
              <a:cs typeface="Arial" panose="020B0604020202020204" pitchFamily="34" charset="0"/>
            </a:rPr>
            <a:t>De forma ética y correcta en la construcción de conocimiento, respetando los derechos de autor. </a:t>
          </a:r>
          <a:endParaRPr lang="es-NI" b="1" dirty="0">
            <a:latin typeface="Open Sans"/>
          </a:endParaRPr>
        </a:p>
      </dgm:t>
    </dgm:pt>
    <dgm:pt modelId="{0E6B69D5-F18D-4E94-A757-E8A070B46297}" type="parTrans" cxnId="{DCD8E82E-7FEA-40D1-A479-495CC391F76D}">
      <dgm:prSet/>
      <dgm:spPr/>
      <dgm:t>
        <a:bodyPr/>
        <a:lstStyle/>
        <a:p>
          <a:endParaRPr lang="es-NI"/>
        </a:p>
      </dgm:t>
    </dgm:pt>
    <dgm:pt modelId="{D7EAEC5F-634D-43C2-B1AA-3E5C7E3FF36D}" type="sibTrans" cxnId="{DCD8E82E-7FEA-40D1-A479-495CC391F76D}">
      <dgm:prSet/>
      <dgm:spPr/>
      <dgm:t>
        <a:bodyPr/>
        <a:lstStyle/>
        <a:p>
          <a:endParaRPr lang="es-NI"/>
        </a:p>
      </dgm:t>
    </dgm:pt>
    <dgm:pt modelId="{25294128-6E56-4D98-9044-3B12001F9B14}" type="pres">
      <dgm:prSet presAssocID="{8B93F455-152C-41FF-96D5-634A850E9A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98444D6E-80AA-4D66-81B3-B998B7D7988B}" type="pres">
      <dgm:prSet presAssocID="{ACE0CF77-9354-47E1-BE45-DCC8780FE63A}" presName="composite" presStyleCnt="0"/>
      <dgm:spPr/>
    </dgm:pt>
    <dgm:pt modelId="{F1A0F5E0-CDBA-40C0-BA13-31DE083A990D}" type="pres">
      <dgm:prSet presAssocID="{ACE0CF77-9354-47E1-BE45-DCC8780FE63A}" presName="imagSh" presStyleLbl="bgImgPlace1" presStyleIdx="0" presStyleCnt="3" custLinFactNeighborX="-212" custLinFactNeighborY="-286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2BDA219-4B63-4327-A52C-31E9A84FFD02}" type="pres">
      <dgm:prSet presAssocID="{ACE0CF77-9354-47E1-BE45-DCC8780FE63A}" presName="txNode" presStyleLbl="node1" presStyleIdx="0" presStyleCnt="3" custLinFactNeighborX="-5939" custLinFactNeighborY="1008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2D2B2D3-8DD0-4503-9192-19276A4255B5}" type="pres">
      <dgm:prSet presAssocID="{B8831AC7-E275-452F-88FA-F476E32DE26A}" presName="sibTrans" presStyleLbl="sibTrans2D1" presStyleIdx="0" presStyleCnt="2"/>
      <dgm:spPr/>
      <dgm:t>
        <a:bodyPr/>
        <a:lstStyle/>
        <a:p>
          <a:endParaRPr lang="es-NI"/>
        </a:p>
      </dgm:t>
    </dgm:pt>
    <dgm:pt modelId="{4BF3426C-4362-4E4C-B2A4-C10A12509CD6}" type="pres">
      <dgm:prSet presAssocID="{B8831AC7-E275-452F-88FA-F476E32DE26A}" presName="connTx" presStyleLbl="sibTrans2D1" presStyleIdx="0" presStyleCnt="2"/>
      <dgm:spPr/>
      <dgm:t>
        <a:bodyPr/>
        <a:lstStyle/>
        <a:p>
          <a:endParaRPr lang="es-NI"/>
        </a:p>
      </dgm:t>
    </dgm:pt>
    <dgm:pt modelId="{6DB2B680-EB9E-4CB4-8F82-F32EC7B6C378}" type="pres">
      <dgm:prSet presAssocID="{9FF8007D-D108-46A3-A93F-3F5E6502B5E6}" presName="composite" presStyleCnt="0"/>
      <dgm:spPr/>
    </dgm:pt>
    <dgm:pt modelId="{EDEE34F0-A894-4CCA-A8E5-A951CB6A2A42}" type="pres">
      <dgm:prSet presAssocID="{9FF8007D-D108-46A3-A93F-3F5E6502B5E6}" presName="imagSh" presStyleLbl="bgImgPlace1" presStyleIdx="1" presStyleCnt="3" custLinFactNeighborX="-689" custLinFactNeighborY="-286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BFA346B-E7F3-4983-99C8-0D5BFD6AD80F}" type="pres">
      <dgm:prSet presAssocID="{9FF8007D-D108-46A3-A93F-3F5E6502B5E6}" presName="txNode" presStyleLbl="node1" presStyleIdx="1" presStyleCnt="3" custLinFactNeighborX="-7041" custLinFactNeighborY="1021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4AFEC18-1254-487E-B226-D06FDEDA6318}" type="pres">
      <dgm:prSet presAssocID="{90BDE7C6-F4B4-4F2A-B3A0-379DFEBCB65C}" presName="sibTrans" presStyleLbl="sibTrans2D1" presStyleIdx="1" presStyleCnt="2"/>
      <dgm:spPr/>
      <dgm:t>
        <a:bodyPr/>
        <a:lstStyle/>
        <a:p>
          <a:endParaRPr lang="es-NI"/>
        </a:p>
      </dgm:t>
    </dgm:pt>
    <dgm:pt modelId="{85C1F587-6B3E-44AD-A2D0-5C4AB248EDEB}" type="pres">
      <dgm:prSet presAssocID="{90BDE7C6-F4B4-4F2A-B3A0-379DFEBCB65C}" presName="connTx" presStyleLbl="sibTrans2D1" presStyleIdx="1" presStyleCnt="2"/>
      <dgm:spPr/>
      <dgm:t>
        <a:bodyPr/>
        <a:lstStyle/>
        <a:p>
          <a:endParaRPr lang="es-NI"/>
        </a:p>
      </dgm:t>
    </dgm:pt>
    <dgm:pt modelId="{2BEB59A6-2FC4-4FFD-999F-53BA190CEAAF}" type="pres">
      <dgm:prSet presAssocID="{00DEEA1B-AD67-4CF2-B0CB-75044E8692A1}" presName="composite" presStyleCnt="0"/>
      <dgm:spPr/>
    </dgm:pt>
    <dgm:pt modelId="{35BD9ED5-CE7C-4CE8-AFDF-05DD2A5C77A5}" type="pres">
      <dgm:prSet presAssocID="{00DEEA1B-AD67-4CF2-B0CB-75044E8692A1}" presName="imagSh" presStyleLbl="bgImgPlace1" presStyleIdx="2" presStyleCnt="3" custLinFactNeighborX="1329" custLinFactNeighborY="-282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F4D60BE-862F-4FE6-BD7B-65C6E7B8B891}" type="pres">
      <dgm:prSet presAssocID="{00DEEA1B-AD67-4CF2-B0CB-75044E8692A1}" presName="txNode" presStyleLbl="node1" presStyleIdx="2" presStyleCnt="3" custScaleX="130611" custLinFactNeighborX="-5487" custLinFactNeighborY="1239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09D06AEC-E226-4BE3-9339-6CF21A168B2A}" srcId="{8B93F455-152C-41FF-96D5-634A850E9A63}" destId="{9FF8007D-D108-46A3-A93F-3F5E6502B5E6}" srcOrd="1" destOrd="0" parTransId="{259104E1-E2C1-4BDA-92A2-480B42FC0B42}" sibTransId="{90BDE7C6-F4B4-4F2A-B3A0-379DFEBCB65C}"/>
    <dgm:cxn modelId="{00231C0F-4442-458F-8A8B-9DD10142F625}" type="presOf" srcId="{9FF8007D-D108-46A3-A93F-3F5E6502B5E6}" destId="{2BFA346B-E7F3-4983-99C8-0D5BFD6AD80F}" srcOrd="0" destOrd="0" presId="urn:microsoft.com/office/officeart/2005/8/layout/hProcess10"/>
    <dgm:cxn modelId="{5A47D0DF-0AB4-43EB-85CF-F083FF6EE2F1}" type="presOf" srcId="{8B93F455-152C-41FF-96D5-634A850E9A63}" destId="{25294128-6E56-4D98-9044-3B12001F9B14}" srcOrd="0" destOrd="0" presId="urn:microsoft.com/office/officeart/2005/8/layout/hProcess10"/>
    <dgm:cxn modelId="{DCD8E82E-7FEA-40D1-A479-495CC391F76D}" srcId="{8B93F455-152C-41FF-96D5-634A850E9A63}" destId="{00DEEA1B-AD67-4CF2-B0CB-75044E8692A1}" srcOrd="2" destOrd="0" parTransId="{0E6B69D5-F18D-4E94-A757-E8A070B46297}" sibTransId="{D7EAEC5F-634D-43C2-B1AA-3E5C7E3FF36D}"/>
    <dgm:cxn modelId="{B54DF999-3D19-4C09-89A9-EC24A8E074E0}" type="presOf" srcId="{90BDE7C6-F4B4-4F2A-B3A0-379DFEBCB65C}" destId="{85C1F587-6B3E-44AD-A2D0-5C4AB248EDEB}" srcOrd="1" destOrd="0" presId="urn:microsoft.com/office/officeart/2005/8/layout/hProcess10"/>
    <dgm:cxn modelId="{C1C45709-E592-4117-9DDA-879427081A75}" type="presOf" srcId="{90BDE7C6-F4B4-4F2A-B3A0-379DFEBCB65C}" destId="{D4AFEC18-1254-487E-B226-D06FDEDA6318}" srcOrd="0" destOrd="0" presId="urn:microsoft.com/office/officeart/2005/8/layout/hProcess10"/>
    <dgm:cxn modelId="{474EC341-8E27-4472-8752-54A6CD82CC57}" srcId="{8B93F455-152C-41FF-96D5-634A850E9A63}" destId="{ACE0CF77-9354-47E1-BE45-DCC8780FE63A}" srcOrd="0" destOrd="0" parTransId="{6CB62C5E-B6A2-43E8-9FA7-409076A3F2C8}" sibTransId="{B8831AC7-E275-452F-88FA-F476E32DE26A}"/>
    <dgm:cxn modelId="{3F48184A-9912-49A9-A746-A5181017F53C}" type="presOf" srcId="{ACE0CF77-9354-47E1-BE45-DCC8780FE63A}" destId="{12BDA219-4B63-4327-A52C-31E9A84FFD02}" srcOrd="0" destOrd="0" presId="urn:microsoft.com/office/officeart/2005/8/layout/hProcess10"/>
    <dgm:cxn modelId="{BF04592F-A37A-4E57-9CE3-F17B7A9C4FC1}" type="presOf" srcId="{00DEEA1B-AD67-4CF2-B0CB-75044E8692A1}" destId="{6F4D60BE-862F-4FE6-BD7B-65C6E7B8B891}" srcOrd="0" destOrd="0" presId="urn:microsoft.com/office/officeart/2005/8/layout/hProcess10"/>
    <dgm:cxn modelId="{03D7C975-51F7-41C6-8834-7AB849FFAA77}" type="presOf" srcId="{B8831AC7-E275-452F-88FA-F476E32DE26A}" destId="{22D2B2D3-8DD0-4503-9192-19276A4255B5}" srcOrd="0" destOrd="0" presId="urn:microsoft.com/office/officeart/2005/8/layout/hProcess10"/>
    <dgm:cxn modelId="{26F3734C-50AA-4CA0-BD0E-E65AA353631A}" type="presOf" srcId="{B8831AC7-E275-452F-88FA-F476E32DE26A}" destId="{4BF3426C-4362-4E4C-B2A4-C10A12509CD6}" srcOrd="1" destOrd="0" presId="urn:microsoft.com/office/officeart/2005/8/layout/hProcess10"/>
    <dgm:cxn modelId="{61785EB1-FE98-4FF4-8BD0-A5727EBCFE30}" type="presParOf" srcId="{25294128-6E56-4D98-9044-3B12001F9B14}" destId="{98444D6E-80AA-4D66-81B3-B998B7D7988B}" srcOrd="0" destOrd="0" presId="urn:microsoft.com/office/officeart/2005/8/layout/hProcess10"/>
    <dgm:cxn modelId="{62F892B1-0E64-4C8E-ACBC-9395C5AE395F}" type="presParOf" srcId="{98444D6E-80AA-4D66-81B3-B998B7D7988B}" destId="{F1A0F5E0-CDBA-40C0-BA13-31DE083A990D}" srcOrd="0" destOrd="0" presId="urn:microsoft.com/office/officeart/2005/8/layout/hProcess10"/>
    <dgm:cxn modelId="{2BBF3F92-7228-4018-961A-4853B0364D56}" type="presParOf" srcId="{98444D6E-80AA-4D66-81B3-B998B7D7988B}" destId="{12BDA219-4B63-4327-A52C-31E9A84FFD02}" srcOrd="1" destOrd="0" presId="urn:microsoft.com/office/officeart/2005/8/layout/hProcess10"/>
    <dgm:cxn modelId="{701575CE-34BC-4B0C-AEF2-D08B09C80A7C}" type="presParOf" srcId="{25294128-6E56-4D98-9044-3B12001F9B14}" destId="{22D2B2D3-8DD0-4503-9192-19276A4255B5}" srcOrd="1" destOrd="0" presId="urn:microsoft.com/office/officeart/2005/8/layout/hProcess10"/>
    <dgm:cxn modelId="{E3AC03B7-59F0-46D9-B847-80B664C3E51E}" type="presParOf" srcId="{22D2B2D3-8DD0-4503-9192-19276A4255B5}" destId="{4BF3426C-4362-4E4C-B2A4-C10A12509CD6}" srcOrd="0" destOrd="0" presId="urn:microsoft.com/office/officeart/2005/8/layout/hProcess10"/>
    <dgm:cxn modelId="{312C722E-DDDB-4FB2-87D8-4978D4F5EBB1}" type="presParOf" srcId="{25294128-6E56-4D98-9044-3B12001F9B14}" destId="{6DB2B680-EB9E-4CB4-8F82-F32EC7B6C378}" srcOrd="2" destOrd="0" presId="urn:microsoft.com/office/officeart/2005/8/layout/hProcess10"/>
    <dgm:cxn modelId="{3BA7A360-7452-4C02-B7D7-0A0F29929845}" type="presParOf" srcId="{6DB2B680-EB9E-4CB4-8F82-F32EC7B6C378}" destId="{EDEE34F0-A894-4CCA-A8E5-A951CB6A2A42}" srcOrd="0" destOrd="0" presId="urn:microsoft.com/office/officeart/2005/8/layout/hProcess10"/>
    <dgm:cxn modelId="{683CFA9D-E814-4F97-921D-FD188A171167}" type="presParOf" srcId="{6DB2B680-EB9E-4CB4-8F82-F32EC7B6C378}" destId="{2BFA346B-E7F3-4983-99C8-0D5BFD6AD80F}" srcOrd="1" destOrd="0" presId="urn:microsoft.com/office/officeart/2005/8/layout/hProcess10"/>
    <dgm:cxn modelId="{FD49A403-020F-4FEF-9CFE-7BE7CDF12AD9}" type="presParOf" srcId="{25294128-6E56-4D98-9044-3B12001F9B14}" destId="{D4AFEC18-1254-487E-B226-D06FDEDA6318}" srcOrd="3" destOrd="0" presId="urn:microsoft.com/office/officeart/2005/8/layout/hProcess10"/>
    <dgm:cxn modelId="{10507D25-6C93-456C-8725-7DF5C160DE04}" type="presParOf" srcId="{D4AFEC18-1254-487E-B226-D06FDEDA6318}" destId="{85C1F587-6B3E-44AD-A2D0-5C4AB248EDEB}" srcOrd="0" destOrd="0" presId="urn:microsoft.com/office/officeart/2005/8/layout/hProcess10"/>
    <dgm:cxn modelId="{D420C2DC-1429-497B-8835-55E364567FE7}" type="presParOf" srcId="{25294128-6E56-4D98-9044-3B12001F9B14}" destId="{2BEB59A6-2FC4-4FFD-999F-53BA190CEAAF}" srcOrd="4" destOrd="0" presId="urn:microsoft.com/office/officeart/2005/8/layout/hProcess10"/>
    <dgm:cxn modelId="{DC1DEF6A-FD80-4DC2-ADE6-928B5B27D1B1}" type="presParOf" srcId="{2BEB59A6-2FC4-4FFD-999F-53BA190CEAAF}" destId="{35BD9ED5-CE7C-4CE8-AFDF-05DD2A5C77A5}" srcOrd="0" destOrd="0" presId="urn:microsoft.com/office/officeart/2005/8/layout/hProcess10"/>
    <dgm:cxn modelId="{865FEB0D-8344-47FB-8221-1D0853E23978}" type="presParOf" srcId="{2BEB59A6-2FC4-4FFD-999F-53BA190CEAAF}" destId="{6F4D60BE-862F-4FE6-BD7B-65C6E7B8B89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F86CF-3B6F-4345-BFD0-4FD63E5780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NI"/>
        </a:p>
      </dgm:t>
    </dgm:pt>
    <dgm:pt modelId="{422A86EC-4907-4909-A1BF-5F1FF3F3FC4E}">
      <dgm:prSet phldrT="[Texto]" custT="1"/>
      <dgm:spPr>
        <a:noFill/>
        <a:ln w="57150">
          <a:noFill/>
        </a:ln>
      </dgm:spPr>
      <dgm:t>
        <a:bodyPr/>
        <a:lstStyle/>
        <a:p>
          <a:r>
            <a:rPr lang="es-NI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-Las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entradas de un solo autor, preceden a las de autor múltiple, aunque ambas entradas comiencen con el mismo apellido </a:t>
          </a: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 (2010)</a:t>
          </a: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F., y Jiménez, E. (2002)</a:t>
          </a:r>
        </a:p>
      </dgm:t>
    </dgm:pt>
    <dgm:pt modelId="{1A1D5B30-4326-4270-9C81-DC2D0A5AB6AC}" type="parTrans" cxnId="{DE7C3D92-8DEC-45C1-AC52-49EA03A5EDA7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D42B54B-BCB5-42D6-A821-CE9604F3D6F7}" type="sibTrans" cxnId="{DE7C3D92-8DEC-45C1-AC52-49EA03A5EDA7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ACEEFB67-FB0C-4C26-8753-6FC60491309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 w="57150">
          <a:noFill/>
        </a:ln>
      </dgm:spPr>
      <dgm:t>
        <a:bodyPr/>
        <a:lstStyle/>
        <a:p>
          <a:endParaRPr lang="es-NI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NI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-Las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referencia con el mismo autor se ordenan por el año de publicación colocando la más antigua de primer lugar.</a:t>
          </a: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endParaRPr lang="es-NI" sz="24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DBEC8B2-349D-45EA-955C-FCD0365AB010}" type="sibTrans" cxnId="{9839977E-05FE-4A82-9932-59305840EFB1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4AF93561-BF69-4EE4-BE05-1D7E16E44A80}" type="parTrans" cxnId="{9839977E-05FE-4A82-9932-59305840EFB1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46AE8774-5C30-44B0-987C-BFA80933D6FE}" type="pres">
      <dgm:prSet presAssocID="{D09F86CF-3B6F-4345-BFD0-4FD63E578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7A46CC7D-5274-4099-B9B1-5B2E43A0C92D}" type="pres">
      <dgm:prSet presAssocID="{ACEEFB67-FB0C-4C26-8753-6FC604913092}" presName="parentText" presStyleLbl="node1" presStyleIdx="0" presStyleCnt="2" custScaleX="98775" custScaleY="109397" custLinFactY="-4340" custLinFactNeighborX="4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4FAEB36-1C69-4123-8A47-B9E5E7D89C93}" type="pres">
      <dgm:prSet presAssocID="{9DBEC8B2-349D-45EA-955C-FCD0365AB010}" presName="spacer" presStyleCnt="0"/>
      <dgm:spPr/>
    </dgm:pt>
    <dgm:pt modelId="{0EFF8FF3-9B29-4BD3-B40F-4EF9A679CF2F}" type="pres">
      <dgm:prSet presAssocID="{422A86EC-4907-4909-A1BF-5F1FF3F3FC4E}" presName="parentText" presStyleLbl="node1" presStyleIdx="1" presStyleCnt="2" custScaleY="106016" custLinFactY="-172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AAE7FC05-D312-4CE0-BD47-6F1F6E55C24A}" type="presOf" srcId="{422A86EC-4907-4909-A1BF-5F1FF3F3FC4E}" destId="{0EFF8FF3-9B29-4BD3-B40F-4EF9A679CF2F}" srcOrd="0" destOrd="0" presId="urn:microsoft.com/office/officeart/2005/8/layout/vList2"/>
    <dgm:cxn modelId="{9839977E-05FE-4A82-9932-59305840EFB1}" srcId="{D09F86CF-3B6F-4345-BFD0-4FD63E578005}" destId="{ACEEFB67-FB0C-4C26-8753-6FC604913092}" srcOrd="0" destOrd="0" parTransId="{4AF93561-BF69-4EE4-BE05-1D7E16E44A80}" sibTransId="{9DBEC8B2-349D-45EA-955C-FCD0365AB010}"/>
    <dgm:cxn modelId="{A1614786-5AE0-4AA0-BA49-0F5C43844B5C}" type="presOf" srcId="{ACEEFB67-FB0C-4C26-8753-6FC604913092}" destId="{7A46CC7D-5274-4099-B9B1-5B2E43A0C92D}" srcOrd="0" destOrd="0" presId="urn:microsoft.com/office/officeart/2005/8/layout/vList2"/>
    <dgm:cxn modelId="{C17FD96F-BA8E-4C08-A047-593C27386775}" type="presOf" srcId="{D09F86CF-3B6F-4345-BFD0-4FD63E578005}" destId="{46AE8774-5C30-44B0-987C-BFA80933D6FE}" srcOrd="0" destOrd="0" presId="urn:microsoft.com/office/officeart/2005/8/layout/vList2"/>
    <dgm:cxn modelId="{DE7C3D92-8DEC-45C1-AC52-49EA03A5EDA7}" srcId="{D09F86CF-3B6F-4345-BFD0-4FD63E578005}" destId="{422A86EC-4907-4909-A1BF-5F1FF3F3FC4E}" srcOrd="1" destOrd="0" parTransId="{1A1D5B30-4326-4270-9C81-DC2D0A5AB6AC}" sibTransId="{2D42B54B-BCB5-42D6-A821-CE9604F3D6F7}"/>
    <dgm:cxn modelId="{39DD31C8-6FB9-4EB7-91B7-6FF8679BC316}" type="presParOf" srcId="{46AE8774-5C30-44B0-987C-BFA80933D6FE}" destId="{7A46CC7D-5274-4099-B9B1-5B2E43A0C92D}" srcOrd="0" destOrd="0" presId="urn:microsoft.com/office/officeart/2005/8/layout/vList2"/>
    <dgm:cxn modelId="{F6476943-D1D9-48E3-95EB-49D5091CCBB5}" type="presParOf" srcId="{46AE8774-5C30-44B0-987C-BFA80933D6FE}" destId="{D4FAEB36-1C69-4123-8A47-B9E5E7D89C93}" srcOrd="1" destOrd="0" presId="urn:microsoft.com/office/officeart/2005/8/layout/vList2"/>
    <dgm:cxn modelId="{A767D8B4-58D5-459A-8EC8-B72EFDF4B195}" type="presParOf" srcId="{46AE8774-5C30-44B0-987C-BFA80933D6FE}" destId="{0EFF8FF3-9B29-4BD3-B40F-4EF9A679CF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F86CF-3B6F-4345-BFD0-4FD63E578005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NI"/>
        </a:p>
      </dgm:t>
    </dgm:pt>
    <dgm:pt modelId="{9297D22A-BEAD-4EBD-99A8-63ED5F23D14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referencias con el mismo primer autor y segundo o tercer autores diferentes, se ordenan alfabéticamente por el apellido del segundo autor,  si este tiene el mismo apellido se tomará el del tercero, y así sucesivamente. </a:t>
          </a:r>
          <a:endParaRPr lang="es-NI" sz="2400" kern="1200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28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400" b="1" kern="120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Ejemplo: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F., y Jiménez, E.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F., Salazar Centeno, D., y Jiménez, E.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70139-4C6D-4DDD-A484-CBB1A519FCB8}" type="sibTrans" cxnId="{6930D5F4-395C-4D1F-A349-8DF092197FF8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5BA72A17-3693-46F2-B8DF-D16ECC74AC44}" type="parTrans" cxnId="{6930D5F4-395C-4D1F-A349-8DF092197FF8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DA8267A-560F-4D9F-95B7-4660B5E6269D}" type="pres">
      <dgm:prSet presAssocID="{D09F86CF-3B6F-4345-BFD0-4FD63E5780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1D5C259B-8FCE-43A4-BD46-021DEB4536B5}" type="pres">
      <dgm:prSet presAssocID="{9297D22A-BEAD-4EBD-99A8-63ED5F23D14C}" presName="node" presStyleLbl="node1" presStyleIdx="0" presStyleCnt="1" custScaleX="200597" custScaleY="121117" custLinFactNeighborX="-1176" custLinFactNeighborY="-652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E3F0B519-FD56-4F1F-A591-04284B540845}" type="presOf" srcId="{D09F86CF-3B6F-4345-BFD0-4FD63E578005}" destId="{2DA8267A-560F-4D9F-95B7-4660B5E6269D}" srcOrd="0" destOrd="0" presId="urn:microsoft.com/office/officeart/2005/8/layout/default#1"/>
    <dgm:cxn modelId="{1198FE01-C117-4E82-AA64-F955E4F59870}" type="presOf" srcId="{9297D22A-BEAD-4EBD-99A8-63ED5F23D14C}" destId="{1D5C259B-8FCE-43A4-BD46-021DEB4536B5}" srcOrd="0" destOrd="0" presId="urn:microsoft.com/office/officeart/2005/8/layout/default#1"/>
    <dgm:cxn modelId="{6930D5F4-395C-4D1F-A349-8DF092197FF8}" srcId="{D09F86CF-3B6F-4345-BFD0-4FD63E578005}" destId="{9297D22A-BEAD-4EBD-99A8-63ED5F23D14C}" srcOrd="0" destOrd="0" parTransId="{5BA72A17-3693-46F2-B8DF-D16ECC74AC44}" sibTransId="{65870139-4C6D-4DDD-A484-CBB1A519FCB8}"/>
    <dgm:cxn modelId="{E4E9A691-77DA-4AF2-B753-8D1001E16002}" type="presParOf" srcId="{2DA8267A-560F-4D9F-95B7-4660B5E6269D}" destId="{1D5C259B-8FCE-43A4-BD46-021DEB4536B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0F5E0-CDBA-40C0-BA13-31DE083A990D}">
      <dsp:nvSpPr>
        <dsp:cNvPr id="0" name=""/>
        <dsp:cNvSpPr/>
      </dsp:nvSpPr>
      <dsp:spPr>
        <a:xfrm>
          <a:off x="0" y="61309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DA219-4B63-4327-A52C-31E9A84FFD02}">
      <dsp:nvSpPr>
        <dsp:cNvPr id="0" name=""/>
        <dsp:cNvSpPr/>
      </dsp:nvSpPr>
      <dsp:spPr>
        <a:xfrm>
          <a:off x="195682" y="1915492"/>
          <a:ext cx="1877672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>
              <a:latin typeface="Open Sans"/>
              <a:cs typeface="Arial" panose="020B0604020202020204" pitchFamily="34" charset="0"/>
            </a:rPr>
            <a:t>Rápido desarrollo tecnológico</a:t>
          </a:r>
          <a:endParaRPr lang="es-NI" sz="1800" b="1" kern="1200" dirty="0">
            <a:latin typeface="Open Sans"/>
          </a:endParaRPr>
        </a:p>
      </dsp:txBody>
      <dsp:txXfrm>
        <a:off x="250677" y="1970487"/>
        <a:ext cx="1767682" cy="1767682"/>
      </dsp:txXfrm>
    </dsp:sp>
    <dsp:sp modelId="{22D2B2D3-8DD0-4503-9192-19276A4255B5}">
      <dsp:nvSpPr>
        <dsp:cNvPr id="0" name=""/>
        <dsp:cNvSpPr/>
      </dsp:nvSpPr>
      <dsp:spPr>
        <a:xfrm>
          <a:off x="2235361" y="774556"/>
          <a:ext cx="357688" cy="45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600" kern="1200"/>
        </a:p>
      </dsp:txBody>
      <dsp:txXfrm>
        <a:off x="2235361" y="864792"/>
        <a:ext cx="250382" cy="270706"/>
      </dsp:txXfrm>
    </dsp:sp>
    <dsp:sp modelId="{EDEE34F0-A894-4CCA-A8E5-A951CB6A2A42}">
      <dsp:nvSpPr>
        <dsp:cNvPr id="0" name=""/>
        <dsp:cNvSpPr/>
      </dsp:nvSpPr>
      <dsp:spPr>
        <a:xfrm>
          <a:off x="2899640" y="61309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A346B-E7F3-4983-99C8-0D5BFD6AD80F}">
      <dsp:nvSpPr>
        <dsp:cNvPr id="0" name=""/>
        <dsp:cNvSpPr/>
      </dsp:nvSpPr>
      <dsp:spPr>
        <a:xfrm>
          <a:off x="3086038" y="1918008"/>
          <a:ext cx="1877672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>
              <a:latin typeface="Open Sans"/>
              <a:cs typeface="Arial" panose="020B0604020202020204" pitchFamily="34" charset="0"/>
            </a:rPr>
            <a:t>Al fenómeno de la Explosión  de la  información</a:t>
          </a:r>
          <a:endParaRPr lang="es-NI" sz="1800" b="1" kern="1200" dirty="0">
            <a:latin typeface="Open Sans"/>
          </a:endParaRPr>
        </a:p>
      </dsp:txBody>
      <dsp:txXfrm>
        <a:off x="3141033" y="1973003"/>
        <a:ext cx="1767682" cy="1767682"/>
      </dsp:txXfrm>
    </dsp:sp>
    <dsp:sp modelId="{D4AFEC18-1254-487E-B226-D06FDEDA6318}">
      <dsp:nvSpPr>
        <dsp:cNvPr id="0" name=""/>
        <dsp:cNvSpPr/>
      </dsp:nvSpPr>
      <dsp:spPr>
        <a:xfrm rot="9741">
          <a:off x="5152255" y="778810"/>
          <a:ext cx="374944" cy="45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600" kern="1200"/>
        </a:p>
      </dsp:txBody>
      <dsp:txXfrm>
        <a:off x="5152255" y="868887"/>
        <a:ext cx="262461" cy="270706"/>
      </dsp:txXfrm>
    </dsp:sp>
    <dsp:sp modelId="{35BD9ED5-CE7C-4CE8-AFDF-05DD2A5C77A5}">
      <dsp:nvSpPr>
        <dsp:cNvPr id="0" name=""/>
        <dsp:cNvSpPr/>
      </dsp:nvSpPr>
      <dsp:spPr>
        <a:xfrm>
          <a:off x="5848579" y="69664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D60BE-862F-4FE6-BD7B-65C6E7B8B891}">
      <dsp:nvSpPr>
        <dsp:cNvPr id="0" name=""/>
        <dsp:cNvSpPr/>
      </dsp:nvSpPr>
      <dsp:spPr>
        <a:xfrm>
          <a:off x="5738877" y="1958791"/>
          <a:ext cx="2452447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b="1" kern="1200" dirty="0" smtClean="0">
              <a:latin typeface="Open Sans"/>
              <a:cs typeface="Arial" panose="020B0604020202020204" pitchFamily="34" charset="0"/>
            </a:rPr>
            <a:t>De forma ética y correcta en la construcción de conocimiento, respetando los derechos de autor. </a:t>
          </a:r>
          <a:endParaRPr lang="es-NI" sz="2000" b="1" kern="1200" dirty="0">
            <a:latin typeface="Open Sans"/>
          </a:endParaRPr>
        </a:p>
      </dsp:txBody>
      <dsp:txXfrm>
        <a:off x="5793872" y="2013786"/>
        <a:ext cx="2342457" cy="176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6CC7D-5274-4099-B9B1-5B2E43A0C92D}">
      <dsp:nvSpPr>
        <dsp:cNvPr id="0" name=""/>
        <dsp:cNvSpPr/>
      </dsp:nvSpPr>
      <dsp:spPr>
        <a:xfrm>
          <a:off x="188793" y="38954"/>
          <a:ext cx="11223006" cy="2619869"/>
        </a:xfrm>
        <a:prstGeom prst="roundRect">
          <a:avLst/>
        </a:prstGeom>
        <a:noFill/>
        <a:ln w="57150" cap="flat" cmpd="sng" algn="ctr">
          <a:noFill/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-Las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referencia con el mismo autor se ordenan por el año de publicación colocando la más antigua de primer lugar.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4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16684" y="166845"/>
        <a:ext cx="10967224" cy="2364087"/>
      </dsp:txXfrm>
    </dsp:sp>
    <dsp:sp modelId="{0EFF8FF3-9B29-4BD3-B40F-4EF9A679CF2F}">
      <dsp:nvSpPr>
        <dsp:cNvPr id="0" name=""/>
        <dsp:cNvSpPr/>
      </dsp:nvSpPr>
      <dsp:spPr>
        <a:xfrm>
          <a:off x="0" y="2364464"/>
          <a:ext cx="11503106" cy="2538900"/>
        </a:xfrm>
        <a:prstGeom prst="roundRect">
          <a:avLst/>
        </a:prstGeom>
        <a:noFill/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-Las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entradas de un solo autor, preceden a las de autor múltiple, aunque ambas entradas comiencen con el mismo apellido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 (2010)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F., y Jiménez, E. (2002)</a:t>
          </a:r>
        </a:p>
      </dsp:txBody>
      <dsp:txXfrm>
        <a:off x="123939" y="2488403"/>
        <a:ext cx="11255228" cy="2291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259B-8FCE-43A4-BD46-021DEB4536B5}">
      <dsp:nvSpPr>
        <dsp:cNvPr id="0" name=""/>
        <dsp:cNvSpPr/>
      </dsp:nvSpPr>
      <dsp:spPr>
        <a:xfrm>
          <a:off x="0" y="28866"/>
          <a:ext cx="11736902" cy="4251923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referencias con el mismo primer autor y segundo o tercer autores diferentes, se ordenan alfabéticamente por el apellido del segundo autor,  si este tiene el mismo apellido se tomará el del tercero, y así sucesivamente. </a:t>
          </a:r>
          <a:endParaRPr lang="es-NI" sz="2400" kern="1200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28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400" b="1" kern="120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Ejemplo: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F., y Jiménez, E.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F., Salazar Centeno, D., y Jiménez, E.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66"/>
        <a:ext cx="11736902" cy="4251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1B1E7-36F1-48F7-998D-EBD0019D645A}" type="datetimeFigureOut">
              <a:rPr lang="es-NI" smtClean="0"/>
              <a:t>23/5/2019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9416-226C-410B-A480-C27963936F0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365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23C0-8417-4FB3-B096-D7E0EA9F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C1DCA-74E5-4B16-A910-91346F5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BA153-4876-48E9-91B5-DA1E4E61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56D8-8359-4D57-942C-E06D061431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4D3F-6391-4E06-AE48-957D016B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6961-893D-498C-8D30-CD2080A8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B555-1908-4DB7-93DC-8F4051AB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FD5-B3F7-4C96-9DD1-000A27B249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0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71BB5-A6A9-4736-B4A5-B214EE1B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FFE6-156F-4188-9B27-1C6B28D9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F67A-CAB0-4FC1-91E7-EC21F64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E1C5-2805-48F0-AB16-ECFB468216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8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A3CB-3A11-4A51-B85B-6D9B666A04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35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91C9-BBEB-4C9E-AE80-47928CE644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36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CEE2-C3C8-4A0D-8F30-E93C957646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90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7738-CAD6-4FDC-B2E2-D70736F8D4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25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7235-6005-4FCF-B443-D803BCF9AF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36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3732-21A1-4331-A1BE-1FF4ADA4EF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73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1799-849D-4817-8814-E2CCB8B30D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08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CA47-E7F3-45F4-BDCB-A7065BD8C7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7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1C920-34BF-494E-8154-11B2B804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2967F-1DCE-47AA-B475-37EF835C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437F5-70A6-42C1-BD38-C2F4A26A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D4D2-A9CD-4214-8789-D499FC0CB4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11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59C5-CE0F-43C5-A1DA-5398A61E28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831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BA73-BE4E-49E1-AFEA-2CCB428D6D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445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3D00-CB45-44E9-961A-3BA4E37561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715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FCBA-B8B1-44FA-8D30-3858BCDE5B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37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48A5-EE3B-46B0-A189-2A7F6EC931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0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6A4D-50DC-4E46-97C9-C97DD5D7A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39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014C-2350-4A3A-8339-483C7C4CB7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188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4D52-442E-40F1-A6DA-D51699A783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157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4E99-B985-46E8-886B-C7F8868E48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212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2ECD-678D-489E-8FEF-4142F09C7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66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0F08F-7304-433E-907A-972E6CB4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5B1E-12E3-4F57-ABE8-25FD49D6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6BE32-027B-481C-B97F-794E14AA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7F3D-BCDF-4CCC-B820-0F01DEEFAA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771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C531-1417-4322-A6A9-2C66FC4F6A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624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30FD-3C6E-44B9-963D-77E8EDE608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06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9BD5-5C87-4259-B81E-562DB93B1B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22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BD87-1E00-4EC8-A7F1-16E05730E9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118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31E4B-8540-446C-8F50-183357C862B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51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C64DA-C21F-4BEF-B387-85D4BCE3EAD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46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F5A43B-640A-4503-A70C-5C8BFCB72CC3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56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F20FA-CBBB-4543-9391-6697B56FC6A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35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9EDB7-78DF-4D5A-88E7-460F2C8E0B7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107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001D4-38A8-4FC3-95BB-9A4293B2630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08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0892E-7C04-4467-86F4-FCFD3D10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51AB4A-0285-44C7-9F5A-D8F40259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BFCCFB-05EF-4158-B630-13623C8B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0BBF-ABC3-4252-B31C-6F4402D338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27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23877-0CA3-438A-A4FB-689F4C05C4E2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52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4915D-07F4-45E9-A444-448461D542B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8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9A8E6-93D0-4621-B0F4-9A247226246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55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4000C-B105-4BE2-98A9-5DB18B86D7D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582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13A27D-36E2-41E6-8A95-2C6F11A091B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9ABB45-26FF-4CA6-A24A-ABF5FF3A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EB9A86-7524-4193-B48D-5484B467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B414F0-33F2-422C-8976-999231B2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9BB7-0D57-41BD-85DA-6B5B95BC88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87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512DFE-63EA-4002-9444-E9676F1E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D4BC20-98AC-4760-8D56-C8DBB2D0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71A83A-4DB0-4063-9663-E2653AEE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A67F-CE0D-4DF2-AE8F-0169487A2B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2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438A9B-DB88-4923-B1B1-5D2A6CE6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0EBC16-AA95-476C-9BDC-A70883FE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EC2494-9B53-49AC-9C78-C767965E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2073-DB47-4B49-849B-6C20DF43EC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7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55C80A-8CB8-47B1-81DA-CAD11220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2BD4DF-31D1-47B9-B445-B44814F3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9D2F6D-7423-4483-9DE0-76467703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F15C-396B-4B79-9767-1076F97612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64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102514-741F-461A-8EBA-DAA2DDE7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34EA26-3694-4BAA-8C7C-88BDE1E6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C0CC0-D0D2-4C9F-94E3-6282CA4C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2BBD-210A-42E2-8FD3-DD9BBEBA51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3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E0180D-9E23-46D5-862F-C33DC8E8D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2751B3-863C-420C-A222-031DDBF21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C696-346A-4E10-8067-8749FBB25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4DAA-C7D6-4DB3-BABC-83810B1E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6AE2-95CE-4AAE-A9ED-E1B1D67A8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318665-66F3-4606-933E-76EB52C4FE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32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89AA-242B-4B5E-A60C-3CE62C8A6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5201-0BD0-46FC-A35B-508D5855C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CAF5-1AE7-4C24-94AF-606EFDB39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67B5EA-3FC3-4F1D-A2B9-643E2361EEA4}" type="slidenum">
              <a:rPr lang="es-E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0718DA-94FD-499A-A641-60E560C28AE8}" type="slidenum">
              <a:rPr lang="es-E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89CB4-467A-4DC2-900C-C58762EC346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51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782888" y="333375"/>
            <a:ext cx="66960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R" sz="4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45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 r="1044" b="57559"/>
          <a:stretch>
            <a:fillRect/>
          </a:stretch>
        </p:blipFill>
        <p:spPr bwMode="auto">
          <a:xfrm>
            <a:off x="4763" y="-53974"/>
            <a:ext cx="12187237" cy="16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06" y="2141491"/>
            <a:ext cx="7083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695325" y="1567544"/>
            <a:ext cx="100822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Times New Roman" panose="02020603050405020304" pitchFamily="18" charset="0"/>
              </a:rPr>
              <a:t>CURSO USO Y MANEJO DE LOS RECURSOS DE INFORMACIÓN</a:t>
            </a:r>
            <a:endParaRPr kumimoji="0" lang="es-NI" altLang="es-NI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19463" name="Rectángulo 1"/>
          <p:cNvSpPr>
            <a:spLocks noChangeArrowheads="1"/>
          </p:cNvSpPr>
          <p:nvPr/>
        </p:nvSpPr>
        <p:spPr bwMode="auto">
          <a:xfrm>
            <a:off x="754105" y="3962263"/>
            <a:ext cx="11139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N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TEMA 2</a:t>
            </a:r>
            <a:r>
              <a:rPr kumimoji="0" lang="es-ES" altLang="es-N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: ELABORACIÓN DE REFERENCIAS BIBLIOGRÁFICAS </a:t>
            </a:r>
            <a:r>
              <a:rPr lang="es-ES" altLang="es-NI" sz="240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ELECTRONICAS Y ORDENAMIENTO</a:t>
            </a:r>
            <a:endParaRPr lang="es-ES" altLang="es-NI" sz="24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NI" sz="240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Contenido</a:t>
            </a:r>
            <a:r>
              <a:rPr lang="es-ES" altLang="es-NI" sz="24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: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NI" sz="24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2.1 Aplicación de las normas APA en cada fuente de Información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NI" sz="24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electrónicas (Libros, Revista, Diarios y Tesis).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NI" sz="24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3. Ordenamiento de la lista de </a:t>
            </a:r>
            <a:r>
              <a:rPr lang="es-ES" altLang="es-NI" sz="240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referencias</a:t>
            </a:r>
            <a:endParaRPr kumimoji="0" lang="es-ES" altLang="es-NI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77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B767182D-B3EE-4EA2-8277-A7427ABDE4AF}"/>
              </a:ext>
            </a:extLst>
          </p:cNvPr>
          <p:cNvSpPr/>
          <p:nvPr/>
        </p:nvSpPr>
        <p:spPr>
          <a:xfrm>
            <a:off x="392561" y="1479218"/>
            <a:ext cx="648072" cy="461665"/>
          </a:xfrm>
          <a:prstGeom prst="striped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8" name="Flecha a la derecha con bandas 7">
            <a:extLst>
              <a:ext uri="{FF2B5EF4-FFF2-40B4-BE49-F238E27FC236}">
                <a16:creationId xmlns:a16="http://schemas.microsoft.com/office/drawing/2014/main" id="{B4E09FC4-2F7C-4DC4-A781-97078A6DAA65}"/>
              </a:ext>
            </a:extLst>
          </p:cNvPr>
          <p:cNvSpPr/>
          <p:nvPr/>
        </p:nvSpPr>
        <p:spPr>
          <a:xfrm>
            <a:off x="395555" y="2420481"/>
            <a:ext cx="648072" cy="461665"/>
          </a:xfrm>
          <a:prstGeom prst="stripedRightArrow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9" name="Flecha a la derecha con bandas 8">
            <a:extLst>
              <a:ext uri="{FF2B5EF4-FFF2-40B4-BE49-F238E27FC236}">
                <a16:creationId xmlns:a16="http://schemas.microsoft.com/office/drawing/2014/main" id="{73F28E19-8000-4DB9-832A-3C14F33C25F1}"/>
              </a:ext>
            </a:extLst>
          </p:cNvPr>
          <p:cNvSpPr/>
          <p:nvPr/>
        </p:nvSpPr>
        <p:spPr>
          <a:xfrm>
            <a:off x="392561" y="3283762"/>
            <a:ext cx="648072" cy="461665"/>
          </a:xfrm>
          <a:prstGeom prst="stripedRight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10" name="Flecha a la derecha con bandas 9">
            <a:extLst>
              <a:ext uri="{FF2B5EF4-FFF2-40B4-BE49-F238E27FC236}">
                <a16:creationId xmlns:a16="http://schemas.microsoft.com/office/drawing/2014/main" id="{C079ECFC-CB21-4B25-B816-ACBF177E0794}"/>
              </a:ext>
            </a:extLst>
          </p:cNvPr>
          <p:cNvSpPr/>
          <p:nvPr/>
        </p:nvSpPr>
        <p:spPr>
          <a:xfrm>
            <a:off x="392561" y="4385192"/>
            <a:ext cx="648072" cy="461665"/>
          </a:xfrm>
          <a:prstGeom prst="stripedRightArrow">
            <a:avLst/>
          </a:prstGeom>
          <a:solidFill>
            <a:srgbClr val="C4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11" name="Flecha a la derecha con bandas 10">
            <a:extLst>
              <a:ext uri="{FF2B5EF4-FFF2-40B4-BE49-F238E27FC236}">
                <a16:creationId xmlns:a16="http://schemas.microsoft.com/office/drawing/2014/main" id="{6D70D83D-E141-4780-B142-08DF4287B048}"/>
              </a:ext>
            </a:extLst>
          </p:cNvPr>
          <p:cNvSpPr/>
          <p:nvPr/>
        </p:nvSpPr>
        <p:spPr>
          <a:xfrm>
            <a:off x="392561" y="5257187"/>
            <a:ext cx="648072" cy="46166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9A284BB-2BF3-4B50-938B-C1E422441D35}"/>
              </a:ext>
            </a:extLst>
          </p:cNvPr>
          <p:cNvSpPr/>
          <p:nvPr/>
        </p:nvSpPr>
        <p:spPr>
          <a:xfrm>
            <a:off x="1152525" y="1412875"/>
            <a:ext cx="87598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Alfabetice iniciando con el apellido del autor letra por letra</a:t>
            </a:r>
            <a:r>
              <a:rPr lang="es-NI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4431170-0640-4DE3-AE6D-732B0500C350}"/>
              </a:ext>
            </a:extLst>
          </p:cNvPr>
          <p:cNvSpPr/>
          <p:nvPr/>
        </p:nvSpPr>
        <p:spPr>
          <a:xfrm>
            <a:off x="1213302" y="2228094"/>
            <a:ext cx="893385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Palabra por palabra si es autor corporativo a partir de la primera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 palabra significativa del nombre, no use siglas</a:t>
            </a:r>
            <a:r>
              <a:rPr lang="es-NI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03A20B8-54B7-426F-ADA9-211544EB1F98}"/>
              </a:ext>
            </a:extLst>
          </p:cNvPr>
          <p:cNvSpPr/>
          <p:nvPr/>
        </p:nvSpPr>
        <p:spPr>
          <a:xfrm>
            <a:off x="1213302" y="3253469"/>
            <a:ext cx="85074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Por la primera palabra significativa del título si la publicación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no tiene autor</a:t>
            </a:r>
            <a:r>
              <a:rPr lang="es-NI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2E7AB07-0E21-4209-915D-91B99AD0B9FB}"/>
              </a:ext>
            </a:extLst>
          </p:cNvPr>
          <p:cNvSpPr/>
          <p:nvPr/>
        </p:nvSpPr>
        <p:spPr>
          <a:xfrm>
            <a:off x="1213302" y="4462198"/>
            <a:ext cx="596423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La Lista se iniciara en una nueva página</a:t>
            </a:r>
            <a:r>
              <a:rPr lang="es-NI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6E40B2D-C07F-44F9-88F7-A71D410A8413}"/>
              </a:ext>
            </a:extLst>
          </p:cNvPr>
          <p:cNvSpPr/>
          <p:nvPr/>
        </p:nvSpPr>
        <p:spPr>
          <a:xfrm>
            <a:off x="1213302" y="5303353"/>
            <a:ext cx="780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Se aplicara una sangría francesa si la referencia ocupa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más de una línea.</a:t>
            </a:r>
          </a:p>
        </p:txBody>
      </p:sp>
      <p:sp>
        <p:nvSpPr>
          <p:cNvPr id="18" name="Rectángulo redondeado 7">
            <a:extLst>
              <a:ext uri="{FF2B5EF4-FFF2-40B4-BE49-F238E27FC236}">
                <a16:creationId xmlns:a16="http://schemas.microsoft.com/office/drawing/2014/main" id="{91D1FE00-A97C-4CD5-9B1C-5AE6570B23D4}"/>
              </a:ext>
            </a:extLst>
          </p:cNvPr>
          <p:cNvSpPr/>
          <p:nvPr/>
        </p:nvSpPr>
        <p:spPr>
          <a:xfrm>
            <a:off x="1423988" y="428625"/>
            <a:ext cx="9144000" cy="576263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Orden de las Referencias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0270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0BE06EB-6961-4DE8-B4EB-9CE93F482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668481"/>
              </p:ext>
            </p:extLst>
          </p:nvPr>
        </p:nvGraphicFramePr>
        <p:xfrm>
          <a:off x="96712" y="1371600"/>
          <a:ext cx="1150310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600891" y="148271"/>
            <a:ext cx="11255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varios trabajos con el mismo primer autor… (p. 182)</a:t>
            </a:r>
          </a:p>
        </p:txBody>
      </p:sp>
    </p:spTree>
    <p:extLst>
      <p:ext uri="{BB962C8B-B14F-4D97-AF65-F5344CB8AC3E}">
        <p14:creationId xmlns:p14="http://schemas.microsoft.com/office/powerpoint/2010/main" val="218198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B5ACC66-403A-4509-8241-BE4B20776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912787"/>
              </p:ext>
            </p:extLst>
          </p:nvPr>
        </p:nvGraphicFramePr>
        <p:xfrm>
          <a:off x="444137" y="1489167"/>
          <a:ext cx="11747862" cy="476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22140" y="305917"/>
            <a:ext cx="1005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varios trabajos con el mismo primer autor… (p. 182)</a:t>
            </a:r>
          </a:p>
        </p:txBody>
      </p:sp>
    </p:spTree>
    <p:extLst>
      <p:ext uri="{BB962C8B-B14F-4D97-AF65-F5344CB8AC3E}">
        <p14:creationId xmlns:p14="http://schemas.microsoft.com/office/powerpoint/2010/main" val="210487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60909" y="1666887"/>
            <a:ext cx="10162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Los trabajos realizados por diferentes autores con el mismo apellido se ordenan alfabéticamente por la primera inicial </a:t>
            </a:r>
            <a:endParaRPr lang="es-NI" sz="2400" dirty="0" smtClean="0">
              <a:ln>
                <a:solidFill>
                  <a:schemeClr val="tx1"/>
                </a:solidFill>
              </a:ln>
              <a:latin typeface="Open Sans" panose="020B0606030504020204"/>
              <a:ea typeface="Calibri"/>
              <a:cs typeface="Arial" panose="020B0604020202020204" pitchFamily="34" charset="0"/>
            </a:endParaRPr>
          </a:p>
          <a:p>
            <a:pPr lvl="0"/>
            <a:r>
              <a:rPr lang="es-NI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Ejemplo:</a:t>
            </a:r>
            <a:endParaRPr lang="es-NI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Open Sans" panose="020B0606030504020204"/>
              <a:ea typeface="Calibri"/>
              <a:cs typeface="Arial" panose="020B0604020202020204" pitchFamily="34" charset="0"/>
            </a:endParaRPr>
          </a:p>
          <a:p>
            <a:pPr lvl="0"/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López Rodríguez, </a:t>
            </a:r>
            <a:r>
              <a:rPr lang="es-NI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G</a:t>
            </a:r>
          </a:p>
          <a:p>
            <a:pPr lvl="0"/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López Rodríguez, </a:t>
            </a:r>
            <a:r>
              <a:rPr lang="es-NI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J.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60909" y="3913656"/>
            <a:ext cx="11005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NI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Alfabetice los autores corporativos como asociaciones o dependencias gubernamentales, a partir de la primera palabra significativa del nombre. </a:t>
            </a:r>
          </a:p>
          <a:p>
            <a:pPr lvl="0"/>
            <a:r>
              <a:rPr lang="es-NI" sz="24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NOTA:</a:t>
            </a:r>
            <a:r>
              <a:rPr lang="es-NI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Escriba </a:t>
            </a:r>
            <a:r>
              <a:rPr lang="es-NI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los nombres oficiales completos.</a:t>
            </a:r>
          </a:p>
          <a:p>
            <a:pPr lvl="0"/>
            <a:r>
              <a:rPr lang="es-NI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Ejemplo: </a:t>
            </a:r>
            <a:r>
              <a:rPr lang="es-NI" sz="2400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Universidad </a:t>
            </a:r>
            <a:r>
              <a:rPr lang="es-NI" sz="24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Nacional </a:t>
            </a:r>
            <a:r>
              <a:rPr lang="es-NI" sz="2400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Agraria</a:t>
            </a:r>
            <a:r>
              <a:rPr lang="es-NI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. (2011). Plan Operativo Anual. Managua</a:t>
            </a:r>
            <a:endParaRPr lang="es-E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92777" y="179237"/>
            <a:ext cx="10045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varios trabajos con el mismo primer autor… (p. 182)</a:t>
            </a:r>
          </a:p>
        </p:txBody>
      </p:sp>
    </p:spTree>
    <p:extLst>
      <p:ext uri="{BB962C8B-B14F-4D97-AF65-F5344CB8AC3E}">
        <p14:creationId xmlns:p14="http://schemas.microsoft.com/office/powerpoint/2010/main" val="84189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diagonal 6">
            <a:extLst>
              <a:ext uri="{FF2B5EF4-FFF2-40B4-BE49-F238E27FC236}">
                <a16:creationId xmlns:a16="http://schemas.microsoft.com/office/drawing/2014/main" id="{5A837FF1-4A20-4C1B-ACB7-AAD3825B17C2}"/>
              </a:ext>
            </a:extLst>
          </p:cNvPr>
          <p:cNvSpPr/>
          <p:nvPr/>
        </p:nvSpPr>
        <p:spPr>
          <a:xfrm>
            <a:off x="496390" y="1472067"/>
            <a:ext cx="11247120" cy="4824412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Las referencias con el mismo autor (o con los mismos dos o más autores en el mismo orden), con la misma fecha de publicación se ordenan alfabéticamente por el título (excluyendo los artículos Un, Una o El o La)</a:t>
            </a:r>
          </a:p>
          <a:p>
            <a:pPr indent="-756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NI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Ejemplo:</a:t>
            </a:r>
          </a:p>
          <a:p>
            <a:pPr indent="-756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NI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Alemán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Zeledón, F., y Jiménez, E.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(2010a).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El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impacto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de las malezas en el cultivo del maíz.</a:t>
            </a:r>
          </a:p>
          <a:p>
            <a:pPr indent="-756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Alemán Zeledón, F., y Jiménez, E.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(2010b).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Resultados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del experimento en tomate.</a:t>
            </a:r>
          </a:p>
          <a:p>
            <a:pPr marL="756000" indent="-756000" defTabSz="1066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MX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9817" y="266730"/>
            <a:ext cx="11025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varios trabajos con el mismo primer autor</a:t>
            </a:r>
          </a:p>
        </p:txBody>
      </p:sp>
    </p:spTree>
    <p:extLst>
      <p:ext uri="{BB962C8B-B14F-4D97-AF65-F5344CB8AC3E}">
        <p14:creationId xmlns:p14="http://schemas.microsoft.com/office/powerpoint/2010/main" val="294520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iagonal 3">
            <a:extLst>
              <a:ext uri="{FF2B5EF4-FFF2-40B4-BE49-F238E27FC236}">
                <a16:creationId xmlns:a16="http://schemas.microsoft.com/office/drawing/2014/main" id="{637DA77A-415F-4B77-B95D-CE1034F5699D}"/>
              </a:ext>
            </a:extLst>
          </p:cNvPr>
          <p:cNvSpPr/>
          <p:nvPr/>
        </p:nvSpPr>
        <p:spPr>
          <a:xfrm>
            <a:off x="473392" y="2042885"/>
            <a:ext cx="11306175" cy="331152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Alfabetice la palabra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Anónimo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completa si el trabajo se rubrica como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Anónimo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s-NI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Alfabetice por la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primera palabra significativa del título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, si no hay autor.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                       El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amor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en los tiempos del cólera….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66206" y="358170"/>
            <a:ext cx="10920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trabajos con autores corporativos o sin autores (p. 183)</a:t>
            </a:r>
          </a:p>
        </p:txBody>
      </p:sp>
    </p:spTree>
    <p:extLst>
      <p:ext uri="{BB962C8B-B14F-4D97-AF65-F5344CB8AC3E}">
        <p14:creationId xmlns:p14="http://schemas.microsoft.com/office/powerpoint/2010/main" val="12475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6CE32A9-A25B-4DB7-A036-D22C76590649}"/>
              </a:ext>
            </a:extLst>
          </p:cNvPr>
          <p:cNvSpPr/>
          <p:nvPr/>
        </p:nvSpPr>
        <p:spPr>
          <a:xfrm>
            <a:off x="2521131" y="186617"/>
            <a:ext cx="7086341" cy="504825"/>
          </a:xfrm>
          <a:prstGeom prst="roundRect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Lista de referencias</a:t>
            </a:r>
            <a:endParaRPr lang="es-ES" sz="3200" b="1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9006" y="691442"/>
            <a:ext cx="11586753" cy="630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905" indent="-255905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American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Psychologycal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Association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(2010). 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Manual de Publicaciones de la American 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Psycholo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gical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Association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(6ta. ed.). México, D.F.: El Manual Moderno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5905" indent="-255905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APA Style: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APA Style. (2019). Recuperado de https://www.apastyle.org/learn/index?tab=2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dirty="0">
                <a:solidFill>
                  <a:srgbClr val="000000"/>
                </a:solidFill>
                <a:latin typeface="Times New Roman" panose="02020603050405020304" pitchFamily="18" charset="0"/>
              </a:rPr>
              <a:t>Díaz, M. (2008). Acceso a Recursos de Información . Managua.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dirty="0">
                <a:solidFill>
                  <a:srgbClr val="000000"/>
                </a:solidFill>
                <a:latin typeface="Times New Roman" panose="02020603050405020304" pitchFamily="18" charset="0"/>
              </a:rPr>
              <a:t>Gestión del conocimiento versus gestión de la información/Viviana Fernández Marcial. En: Investigación Bibliotecológica, archivonomía, bibliotecología e información. Vol. 20 No 41. Jul.-Dic. 2006.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dirty="0">
                <a:solidFill>
                  <a:srgbClr val="000000"/>
                </a:solidFill>
                <a:latin typeface="Times New Roman" panose="02020603050405020304" pitchFamily="18" charset="0"/>
              </a:rPr>
              <a:t>Miranda Arguedas, A. (2009). Retos de la Alfabetización Informacional. Managua.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3210" indent="-283210">
              <a:lnSpc>
                <a:spcPct val="150000"/>
              </a:lnSpc>
              <a:spcAft>
                <a:spcPts val="90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Normas APA. (2019). Formato de documento con normas APA. [Online] Obtenido de http://normasapa.com/formato-apa-presentacion-trabajos-escritos/ </a:t>
            </a:r>
            <a:endParaRPr lang="es-E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210" indent="-283210">
              <a:lnSpc>
                <a:spcPct val="150000"/>
              </a:lnSpc>
              <a:spcAft>
                <a:spcPts val="90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Normasapa.net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(2019). Nuevos Modelos de Citas y Referencias APA 2016. [Online] obtenido de http://normasapa.net/nuevos-modelos-de-citas-y-referencias-apa-2016/ </a:t>
            </a:r>
            <a:endParaRPr lang="es-E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210" indent="-283210">
              <a:lnSpc>
                <a:spcPct val="150000"/>
              </a:lnSpc>
              <a:spcAft>
                <a:spcPts val="90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Sierra Bravo, R. (1999). Tesis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doctorales y trabajos de investigación científica: metodología general de su elaboración y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documentación  (5ª.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d.).Madrid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Paraninfo. 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  <a:spcBef>
                <a:spcPts val="430"/>
              </a:spcBef>
              <a:spcAft>
                <a:spcPts val="970"/>
              </a:spcAft>
            </a:pPr>
            <a:r>
              <a:rPr lang="es-NI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Universidad Centroamericana. (2011). Guía para elaborar citas y listas de referencias. Managua: Autor.</a:t>
            </a:r>
            <a:endParaRPr lang="es-NI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04552" y="1206931"/>
            <a:ext cx="9914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3200" dirty="0">
                <a:latin typeface="Arial Narrow" panose="020B0606020202030204" pitchFamily="34" charset="0"/>
                <a:cs typeface="Arial" panose="020B0604020202020204" pitchFamily="34" charset="0"/>
              </a:rPr>
              <a:t>La sociedad de la información demanda profesionales que se adapten:</a:t>
            </a:r>
            <a:endParaRPr lang="es-NI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71693" y="150532"/>
            <a:ext cx="298030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s-NI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Introducción</a:t>
            </a: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153178" y="2355663"/>
          <a:ext cx="8295883" cy="420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5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" b="4666"/>
          <a:stretch/>
        </p:blipFill>
        <p:spPr bwMode="auto">
          <a:xfrm>
            <a:off x="1031965" y="1802675"/>
            <a:ext cx="9953897" cy="4623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974394" y="573508"/>
            <a:ext cx="901146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3200" b="1" spc="-5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r>
              <a:rPr lang="es-NI" sz="3200" b="1" spc="-5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APLICACIÓN DE LAS NORMAS APA EN FUENTE ELECTRÓNICAS </a:t>
            </a:r>
          </a:p>
        </p:txBody>
      </p:sp>
    </p:spTree>
    <p:extLst>
      <p:ext uri="{BB962C8B-B14F-4D97-AF65-F5344CB8AC3E}">
        <p14:creationId xmlns:p14="http://schemas.microsoft.com/office/powerpoint/2010/main" val="2449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0632" y="390629"/>
            <a:ext cx="996039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3600" b="1" spc="-5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Consideraciones referencias fuentes en línea</a:t>
            </a:r>
            <a:endParaRPr lang="es-NI" sz="3600" b="1" spc="-5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pic>
        <p:nvPicPr>
          <p:cNvPr id="5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63" y="390629"/>
            <a:ext cx="2272937" cy="1561272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713" r="3658"/>
          <a:stretch/>
        </p:blipFill>
        <p:spPr>
          <a:xfrm>
            <a:off x="1012339" y="1659906"/>
            <a:ext cx="9509760" cy="4751745"/>
          </a:xfrm>
          <a:prstGeom prst="rect">
            <a:avLst/>
          </a:prstGeom>
          <a:ln w="38100">
            <a:solidFill>
              <a:srgbClr val="07C0C5"/>
            </a:solidFill>
          </a:ln>
        </p:spPr>
      </p:pic>
    </p:spTree>
    <p:extLst>
      <p:ext uri="{BB962C8B-B14F-4D97-AF65-F5344CB8AC3E}">
        <p14:creationId xmlns:p14="http://schemas.microsoft.com/office/powerpoint/2010/main" val="504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50575"/>
              </p:ext>
            </p:extLst>
          </p:nvPr>
        </p:nvGraphicFramePr>
        <p:xfrm>
          <a:off x="548640" y="1960843"/>
          <a:ext cx="11090365" cy="32314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2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Apellidos, Iniciales nombre autor. (Año de publicación).  Título del libro en cursiva. Recuperado de URL del recurso.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8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García, C., y Valdés, M. (2009). </a:t>
                      </a:r>
                      <a:r>
                        <a:rPr lang="es-NI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Reflexiones en torno al desarrollo de habilidades comunicativas mediante la lectura</a:t>
                      </a:r>
                      <a:r>
                        <a:rPr lang="es-NI" sz="2400" b="0" i="1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r>
                        <a:rPr lang="es-NI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oral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 Recuperado de https://ebookcentral.proquest.com/lib/unanicaraguasp/reader.action?ppg=9&amp;docID=3183377&amp;tm=1547577395894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72938" y="1341571"/>
            <a:ext cx="742372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Libro Electrónico </a:t>
            </a:r>
            <a:r>
              <a:rPr lang="es-NI" sz="3200" b="1" spc="-5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(</a:t>
            </a:r>
            <a:r>
              <a:rPr lang="es-NI" sz="3200" b="1" spc="-5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p. 203; 20)</a:t>
            </a:r>
          </a:p>
        </p:txBody>
      </p:sp>
    </p:spTree>
    <p:extLst>
      <p:ext uri="{BB962C8B-B14F-4D97-AF65-F5344CB8AC3E}">
        <p14:creationId xmlns:p14="http://schemas.microsoft.com/office/powerpoint/2010/main" val="3105742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a">
            <a:extLst>
              <a:ext uri="{FF2B5EF4-FFF2-40B4-BE49-F238E27FC236}">
                <a16:creationId xmlns:a16="http://schemas.microsoft.com/office/drawing/2014/main" id="{9F6BCA4B-AED5-4697-A28F-DAF3B43D7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91916"/>
              </p:ext>
            </p:extLst>
          </p:nvPr>
        </p:nvGraphicFramePr>
        <p:xfrm>
          <a:off x="1097278" y="2050870"/>
          <a:ext cx="10345784" cy="3809506"/>
        </p:xfrm>
        <a:graphic>
          <a:graphicData uri="http://schemas.openxmlformats.org/drawingml/2006/table">
            <a:tbl>
              <a:tblPr/>
              <a:tblGrid>
                <a:gridCol w="1956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9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i="0" kern="12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Apellido, Inicial nombre. (año). Título del trabajo (Tipo de tesis). Recuperada de http://www.xxx.xxx</a:t>
                      </a: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6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3" marR="91443" marT="45738" marB="45738" anchor="ctr" anchorCtr="1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47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Torres García, C. C., y Uriarte Siles, E. J. (2008). 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Caracterización y  </a:t>
                      </a:r>
                      <a:r>
                        <a:rPr lang="es-ES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evaluación 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preliminar in situ de 69 accesiones de guanábana </a:t>
                      </a:r>
                      <a:r>
                        <a:rPr lang="es-ES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(</a:t>
                      </a:r>
                      <a:r>
                        <a:rPr lang="es-ES" sz="24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Annona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r>
                        <a:rPr lang="es-ES" sz="2400" b="0" i="1" kern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muricata</a:t>
                      </a:r>
                      <a:r>
                        <a:rPr lang="es-ES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L.)  en la región del Pacífico y Norte de Nicaragua </a:t>
                      </a:r>
                      <a:r>
                        <a:rPr lang="es-ES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(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Tesis de 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pregrado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). Recuperada de 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 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http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://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cenida.una.edu.ni/Tesis/tnf30t694c.pdf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65887" y="1415535"/>
            <a:ext cx="749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T</a:t>
            </a:r>
            <a:r>
              <a:rPr lang="es-E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esis </a:t>
            </a: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de una base de datos institucional (p. </a:t>
            </a:r>
            <a:r>
              <a:rPr lang="es-E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208; 41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).</a:t>
            </a:r>
            <a:endParaRPr lang="es-NI" sz="2800" b="1" dirty="0"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EAC8676D-7FE8-4CB6-93A5-43DC1F5AC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881983"/>
              </p:ext>
            </p:extLst>
          </p:nvPr>
        </p:nvGraphicFramePr>
        <p:xfrm>
          <a:off x="694983" y="1848161"/>
          <a:ext cx="10488613" cy="4313981"/>
        </p:xfrm>
        <a:graphic>
          <a:graphicData uri="http://schemas.openxmlformats.org/drawingml/2006/table">
            <a:tbl>
              <a:tblPr/>
              <a:tblGrid>
                <a:gridCol w="204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3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8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2" marR="91442" marT="45726" marB="4572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Apellido, Inicial nombre. (día, mes y año de publicación). Título del artículo. Nombre del Diario. Recuperado de http://www.xxx.xxx</a:t>
                      </a:r>
                    </a:p>
                  </a:txBody>
                  <a:tcPr marL="91442" marR="91442" marT="45726" marB="4572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0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2" marR="91442" marT="45726" marB="45726" anchor="ctr" anchorCtr="1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29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Vásquez Lario, M. (6 de septiembre de 2017). Señala a Juez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de tramitarle 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cedula. </a:t>
                      </a:r>
                      <a:r>
                        <a:rPr lang="es-NI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La Prensa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 Recuperado de  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https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://www.infobae.com/america/portadas/2017/09/06/la-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prensa-nicaragua-miercoles-06-de-septiembre-de-2017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/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2" marR="91442" marT="45726" marB="4572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30" name="1 Rectángulo"/>
          <p:cNvSpPr>
            <a:spLocks noChangeArrowheads="1"/>
          </p:cNvSpPr>
          <p:nvPr/>
        </p:nvSpPr>
        <p:spPr bwMode="auto">
          <a:xfrm>
            <a:off x="7059613" y="6291263"/>
            <a:ext cx="5133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Association (APA)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Sexta edición</a:t>
            </a:r>
          </a:p>
        </p:txBody>
      </p:sp>
      <p:pic>
        <p:nvPicPr>
          <p:cNvPr id="9231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3824"/>
          <a:stretch>
            <a:fillRect/>
          </a:stretch>
        </p:blipFill>
        <p:spPr bwMode="auto">
          <a:xfrm>
            <a:off x="10345782" y="173951"/>
            <a:ext cx="1675629" cy="15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02776" y="1074691"/>
            <a:ext cx="7569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Artículo de periódico en línea (p. </a:t>
            </a:r>
            <a:r>
              <a:rPr lang="es-E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200; 11).</a:t>
            </a:r>
            <a:endParaRPr lang="es-ES" sz="28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42" y="-102630"/>
            <a:ext cx="2265267" cy="20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87535DA-EDDB-4005-9182-112F3B151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48594"/>
              </p:ext>
            </p:extLst>
          </p:nvPr>
        </p:nvGraphicFramePr>
        <p:xfrm>
          <a:off x="391887" y="2235124"/>
          <a:ext cx="11064240" cy="3028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5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813"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NI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endParaRPr lang="es-NI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7C0C5"/>
                        </a:solidFill>
                        <a:latin typeface="Open Sans" panose="020B0606030504020204"/>
                        <a:cs typeface="Arial" panose="020B0604020202020204" pitchFamily="34" charset="0"/>
                      </a:endParaRPr>
                    </a:p>
                  </a:txBody>
                  <a:tcPr marL="91429" marR="91429" marT="45674" marB="45674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/>
                    <a:p>
                      <a:pPr marL="450215"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Apellido</a:t>
                      </a: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, Inicial del nombre (es). (Año de publicación). Título del articulo de la revista. </a:t>
                      </a:r>
                      <a:r>
                        <a:rPr lang="es-NI" sz="24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Nombre de la revista</a:t>
                      </a: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NI" sz="24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Volumen</a:t>
                      </a: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(número</a:t>
                      </a: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), páginas. DOI</a:t>
                      </a:r>
                      <a:endParaRPr lang="es-CO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Open Sans" panose="020B0606030504020204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29" marR="91429" marT="45674" marB="45674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12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29" marR="91429" marT="45674" marB="45674" anchor="ctr" anchorCtr="1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142">
                <a:tc gridSpan="2">
                  <a:txBody>
                    <a:bodyPr/>
                    <a:lstStyle/>
                    <a:p>
                      <a:pPr lvl="1" indent="-25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Jiménez-Martínez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, E., y Rugama Lovo, I. (noviembre, 2013). Dinámica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poblacional 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de insectos coleópteros rastreros asociados al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marañón</a:t>
                      </a:r>
                      <a:r>
                        <a:rPr lang="es-NI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NI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anacardium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occidentale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 l.) en León, Nicaragua. </a:t>
                      </a:r>
                      <a:r>
                        <a:rPr lang="es-NI" sz="240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La Calera,  13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(21),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68-75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doi:1037/0279-6135.25.2.225    </a:t>
                      </a:r>
                      <a:endParaRPr lang="es-NI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Open Sans" panose="020B0606030504020204"/>
                        <a:cs typeface="Arial" panose="020B0604020202020204" pitchFamily="34" charset="0"/>
                      </a:endParaRPr>
                    </a:p>
                  </a:txBody>
                  <a:tcPr marL="91429" marR="91429" marT="45674" marB="45674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5" name="1 Rectángulo"/>
          <p:cNvSpPr>
            <a:spLocks noChangeArrowheads="1"/>
          </p:cNvSpPr>
          <p:nvPr/>
        </p:nvSpPr>
        <p:spPr bwMode="auto">
          <a:xfrm>
            <a:off x="7058025" y="6334125"/>
            <a:ext cx="513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Association (APA)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Sexta edición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01783" y="1120644"/>
            <a:ext cx="817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Artículo de Revista en línea con DOI (p. 198).</a:t>
            </a:r>
          </a:p>
        </p:txBody>
      </p:sp>
    </p:spTree>
    <p:extLst>
      <p:ext uri="{BB962C8B-B14F-4D97-AF65-F5344CB8AC3E}">
        <p14:creationId xmlns:p14="http://schemas.microsoft.com/office/powerpoint/2010/main" val="20372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74D2FD8-08A8-4238-82C7-DA26E68D5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87367"/>
              </p:ext>
            </p:extLst>
          </p:nvPr>
        </p:nvGraphicFramePr>
        <p:xfrm>
          <a:off x="600891" y="1394947"/>
          <a:ext cx="11064240" cy="40481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0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8203"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NI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endParaRPr lang="es-NI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9" marR="91429" marT="45696" marB="4569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/>
                    <a:p>
                      <a:pPr marL="450215"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Apellido, Inicial nombre. (mes, año). Título del  Artículo. </a:t>
                      </a:r>
                      <a:r>
                        <a:rPr lang="es-CO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Nombre de la Revista, Vol</a:t>
                      </a:r>
                      <a:r>
                        <a:rPr lang="es-CO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.(No.), páginas. Recuperado de http://xxx.xxx.xxx</a:t>
                      </a:r>
                      <a:r>
                        <a:rPr lang="es-CO" sz="2400" b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es-CO" sz="24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29" marR="91429" marT="45696" marB="4569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38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29" marR="91429" marT="45696" marB="45696" anchor="ctr" anchorCtr="1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893">
                <a:tc gridSpan="2">
                  <a:txBody>
                    <a:bodyPr/>
                    <a:lstStyle/>
                    <a:p>
                      <a:pPr lvl="1" indent="-25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Jiménez-Martínez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, E., y Rugama Lovo,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L.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(noviembre, 2013).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Dinámica</a:t>
                      </a:r>
                      <a:r>
                        <a:rPr lang="es-NI" sz="2400" b="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poblacional e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insectos coleópteros rastreros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asociados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al marañón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NI" sz="2400" b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anacardium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kern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occidentale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.)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en León,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Nicaragua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NI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NI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Calera,13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(21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Recuperado de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      http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://cenida.una.edu.ni/pperiodicas/pph10j61d.pdf </a:t>
                      </a:r>
                      <a:r>
                        <a:rPr lang="es-NI" sz="2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91429" marR="91429" marT="45696" marB="4569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79" name="1 Rectángulo"/>
          <p:cNvSpPr>
            <a:spLocks noChangeArrowheads="1"/>
          </p:cNvSpPr>
          <p:nvPr/>
        </p:nvSpPr>
        <p:spPr bwMode="auto">
          <a:xfrm>
            <a:off x="8177213" y="6434138"/>
            <a:ext cx="393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Association (APA)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Sexta edición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782388" y="752734"/>
            <a:ext cx="6701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Artículo de revista </a:t>
            </a:r>
            <a:r>
              <a:rPr lang="es-E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en línea (p</a:t>
            </a: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. </a:t>
            </a:r>
            <a:r>
              <a:rPr lang="es-E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200; 8).</a:t>
            </a:r>
            <a:endParaRPr lang="es-ES" sz="28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1103</Words>
  <Application>Microsoft Office PowerPoint</Application>
  <PresentationFormat>Panorámica</PresentationFormat>
  <Paragraphs>96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MS PGothic</vt:lpstr>
      <vt:lpstr>Arial</vt:lpstr>
      <vt:lpstr>Arial Narrow</vt:lpstr>
      <vt:lpstr>Bahnschrift SemiBold</vt:lpstr>
      <vt:lpstr>Bahnschrift SemiLight SemiConde</vt:lpstr>
      <vt:lpstr>Calibri</vt:lpstr>
      <vt:lpstr>Calibri Light</vt:lpstr>
      <vt:lpstr>Century Schoolbook</vt:lpstr>
      <vt:lpstr>Open Sans</vt:lpstr>
      <vt:lpstr>Times New Roman</vt:lpstr>
      <vt:lpstr>Wingdings</vt:lpstr>
      <vt:lpstr>1_Tema de Office</vt:lpstr>
      <vt:lpstr>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ELABORACION DE REFERENCIAS BIBLIOGRAFICAS FUENTES IMPRESAS</dc:title>
  <dc:creator>USUARIO</dc:creator>
  <cp:lastModifiedBy>Procesos</cp:lastModifiedBy>
  <cp:revision>52</cp:revision>
  <dcterms:created xsi:type="dcterms:W3CDTF">2018-03-22T16:06:56Z</dcterms:created>
  <dcterms:modified xsi:type="dcterms:W3CDTF">2019-05-23T16:47:31Z</dcterms:modified>
</cp:coreProperties>
</file>